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p:sldMasterIdLst>
    <p:sldMasterId id="2147483648" r:id="rId4"/>
    <p:sldMasterId id="2147483681" r:id="rId5"/>
  </p:sldMasterIdLst>
  <p:notesMasterIdLst>
    <p:notesMasterId r:id="rId45"/>
  </p:notesMasterIdLst>
  <p:handoutMasterIdLst>
    <p:handoutMasterId r:id="rId46"/>
  </p:handoutMasterIdLst>
  <p:sldIdLst>
    <p:sldId id="366" r:id="rId6"/>
    <p:sldId id="510" r:id="rId7"/>
    <p:sldId id="482" r:id="rId8"/>
    <p:sldId id="483" r:id="rId9"/>
    <p:sldId id="484" r:id="rId10"/>
    <p:sldId id="485" r:id="rId11"/>
    <p:sldId id="487" r:id="rId12"/>
    <p:sldId id="486" r:id="rId13"/>
    <p:sldId id="493" r:id="rId14"/>
    <p:sldId id="492" r:id="rId15"/>
    <p:sldId id="494" r:id="rId16"/>
    <p:sldId id="516" r:id="rId17"/>
    <p:sldId id="497" r:id="rId18"/>
    <p:sldId id="495" r:id="rId19"/>
    <p:sldId id="499" r:id="rId20"/>
    <p:sldId id="489" r:id="rId21"/>
    <p:sldId id="503" r:id="rId22"/>
    <p:sldId id="501" r:id="rId23"/>
    <p:sldId id="504" r:id="rId24"/>
    <p:sldId id="488" r:id="rId25"/>
    <p:sldId id="491" r:id="rId26"/>
    <p:sldId id="511" r:id="rId27"/>
    <p:sldId id="498" r:id="rId28"/>
    <p:sldId id="512" r:id="rId29"/>
    <p:sldId id="513" r:id="rId30"/>
    <p:sldId id="515" r:id="rId31"/>
    <p:sldId id="517" r:id="rId32"/>
    <p:sldId id="496" r:id="rId33"/>
    <p:sldId id="518" r:id="rId34"/>
    <p:sldId id="500" r:id="rId35"/>
    <p:sldId id="505" r:id="rId36"/>
    <p:sldId id="519" r:id="rId37"/>
    <p:sldId id="506" r:id="rId38"/>
    <p:sldId id="502" r:id="rId39"/>
    <p:sldId id="508" r:id="rId40"/>
    <p:sldId id="520" r:id="rId41"/>
    <p:sldId id="509" r:id="rId42"/>
    <p:sldId id="507" r:id="rId43"/>
    <p:sldId id="522" r:id="rId44"/>
  </p:sldIdLst>
  <p:sldSz cx="9906000" cy="6858000" type="A4"/>
  <p:notesSz cx="6797675" cy="9928225"/>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08" charset="-128"/>
        <a:cs typeface="+mn-cs"/>
      </a:defRPr>
    </a:lvl5pPr>
    <a:lvl6pPr marL="2286000" algn="l" defTabSz="914400" rtl="0" eaLnBrk="1" latinLnBrk="0" hangingPunct="1">
      <a:defRPr sz="2400" kern="1200">
        <a:solidFill>
          <a:schemeClr val="tx1"/>
        </a:solidFill>
        <a:latin typeface="Arial" charset="0"/>
        <a:ea typeface="ＭＳ Ｐゴシック" pitchFamily="108" charset="-128"/>
        <a:cs typeface="+mn-cs"/>
      </a:defRPr>
    </a:lvl6pPr>
    <a:lvl7pPr marL="2743200" algn="l" defTabSz="914400" rtl="0" eaLnBrk="1" latinLnBrk="0" hangingPunct="1">
      <a:defRPr sz="2400" kern="1200">
        <a:solidFill>
          <a:schemeClr val="tx1"/>
        </a:solidFill>
        <a:latin typeface="Arial" charset="0"/>
        <a:ea typeface="ＭＳ Ｐゴシック" pitchFamily="108" charset="-128"/>
        <a:cs typeface="+mn-cs"/>
      </a:defRPr>
    </a:lvl7pPr>
    <a:lvl8pPr marL="3200400" algn="l" defTabSz="914400" rtl="0" eaLnBrk="1" latinLnBrk="0" hangingPunct="1">
      <a:defRPr sz="2400" kern="1200">
        <a:solidFill>
          <a:schemeClr val="tx1"/>
        </a:solidFill>
        <a:latin typeface="Arial" charset="0"/>
        <a:ea typeface="ＭＳ Ｐゴシック" pitchFamily="108" charset="-128"/>
        <a:cs typeface="+mn-cs"/>
      </a:defRPr>
    </a:lvl8pPr>
    <a:lvl9pPr marL="3657600" algn="l" defTabSz="914400" rtl="0" eaLnBrk="1" latinLnBrk="0" hangingPunct="1">
      <a:defRPr sz="2400" kern="1200">
        <a:solidFill>
          <a:schemeClr val="tx1"/>
        </a:solidFill>
        <a:latin typeface="Arial" charset="0"/>
        <a:ea typeface="ＭＳ Ｐゴシック" pitchFamily="108" charset="-128"/>
        <a:cs typeface="+mn-cs"/>
      </a:defRPr>
    </a:lvl9pPr>
  </p:defaultTextStyle>
  <p:extLst>
    <p:ext uri="{EFAFB233-063F-42B5-8137-9DF3F51BA10A}">
      <p15:sldGuideLst xmlns:p15="http://schemas.microsoft.com/office/powerpoint/2012/main">
        <p15:guide id="1" orient="horz" pos="2160">
          <p15:clr>
            <a:srgbClr val="A4A3A4"/>
          </p15:clr>
        </p15:guide>
        <p15:guide id="2" orient="horz" pos="4193">
          <p15:clr>
            <a:srgbClr val="A4A3A4"/>
          </p15:clr>
        </p15:guide>
        <p15:guide id="3" pos="5928">
          <p15:clr>
            <a:srgbClr val="A4A3A4"/>
          </p15:clr>
        </p15:guide>
        <p15:guide id="4" pos="31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3A9"/>
    <a:srgbClr val="000000"/>
    <a:srgbClr val="1E1E1E"/>
    <a:srgbClr val="1F1F1F"/>
    <a:srgbClr val="1C1C1C"/>
    <a:srgbClr val="292929"/>
    <a:srgbClr val="89CAEB"/>
    <a:srgbClr val="78C3E8"/>
    <a:srgbClr val="9CD3EE"/>
    <a:srgbClr val="5EB6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547" autoAdjust="0"/>
  </p:normalViewPr>
  <p:slideViewPr>
    <p:cSldViewPr snapToGrid="0" showGuides="1">
      <p:cViewPr varScale="1">
        <p:scale>
          <a:sx n="73" d="100"/>
          <a:sy n="73" d="100"/>
        </p:scale>
        <p:origin x="1546" y="67"/>
      </p:cViewPr>
      <p:guideLst>
        <p:guide orient="horz" pos="2160"/>
        <p:guide orient="horz" pos="4193"/>
        <p:guide pos="5928"/>
        <p:guide pos="3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1"/>
            <a:ext cx="2945659"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a:solidFill>
                  <a:srgbClr val="313232"/>
                </a:solidFill>
              </a:defRPr>
            </a:lvl1pPr>
          </a:lstStyle>
          <a:p>
            <a:endParaRPr lang="en-US" dirty="0"/>
          </a:p>
        </p:txBody>
      </p:sp>
      <p:sp>
        <p:nvSpPr>
          <p:cNvPr id="34819" name="Rectangle 3"/>
          <p:cNvSpPr>
            <a:spLocks noGrp="1" noChangeArrowheads="1"/>
          </p:cNvSpPr>
          <p:nvPr>
            <p:ph type="dt" sz="quarter" idx="1"/>
          </p:nvPr>
        </p:nvSpPr>
        <p:spPr bwMode="auto">
          <a:xfrm>
            <a:off x="3852017" y="1"/>
            <a:ext cx="2945659"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rgbClr val="313232"/>
                </a:solidFill>
              </a:defRPr>
            </a:lvl1pPr>
          </a:lstStyle>
          <a:p>
            <a:endParaRPr lang="en-US" dirty="0"/>
          </a:p>
        </p:txBody>
      </p:sp>
      <p:sp>
        <p:nvSpPr>
          <p:cNvPr id="34820" name="Rectangle 4"/>
          <p:cNvSpPr>
            <a:spLocks noGrp="1" noChangeArrowheads="1"/>
          </p:cNvSpPr>
          <p:nvPr>
            <p:ph type="ftr" sz="quarter" idx="2"/>
          </p:nvPr>
        </p:nvSpPr>
        <p:spPr bwMode="auto">
          <a:xfrm>
            <a:off x="0" y="9431816"/>
            <a:ext cx="2945659"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solidFill>
                  <a:srgbClr val="313232"/>
                </a:solidFill>
              </a:defRPr>
            </a:lvl1pPr>
          </a:lstStyle>
          <a:p>
            <a:endParaRPr lang="en-US" dirty="0"/>
          </a:p>
        </p:txBody>
      </p:sp>
      <p:sp>
        <p:nvSpPr>
          <p:cNvPr id="34821" name="Rectangle 5"/>
          <p:cNvSpPr>
            <a:spLocks noGrp="1" noChangeArrowheads="1"/>
          </p:cNvSpPr>
          <p:nvPr>
            <p:ph type="sldNum" sz="quarter" idx="3"/>
          </p:nvPr>
        </p:nvSpPr>
        <p:spPr bwMode="auto">
          <a:xfrm>
            <a:off x="3852017" y="9431816"/>
            <a:ext cx="2945659"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solidFill>
                  <a:srgbClr val="313232"/>
                </a:solidFill>
              </a:defRPr>
            </a:lvl1pPr>
          </a:lstStyle>
          <a:p>
            <a:fld id="{CE181127-C146-49BB-AC1B-FE0E3A9D5DCC}" type="slidenum">
              <a:rPr lang="en-US"/>
              <a:pPr/>
              <a:t>‹#›</a:t>
            </a:fld>
            <a:endParaRPr lang="en-US" dirty="0"/>
          </a:p>
        </p:txBody>
      </p:sp>
    </p:spTree>
    <p:extLst>
      <p:ext uri="{BB962C8B-B14F-4D97-AF65-F5344CB8AC3E}">
        <p14:creationId xmlns:p14="http://schemas.microsoft.com/office/powerpoint/2010/main" val="319536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
            <a:ext cx="2945659" cy="4964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800">
                <a:solidFill>
                  <a:srgbClr val="313232"/>
                </a:solidFill>
              </a:defRPr>
            </a:lvl1pPr>
          </a:lstStyle>
          <a:p>
            <a:endParaRPr lang="en-US" dirty="0"/>
          </a:p>
        </p:txBody>
      </p:sp>
      <p:sp>
        <p:nvSpPr>
          <p:cNvPr id="3075" name="Rectangle 3"/>
          <p:cNvSpPr>
            <a:spLocks noGrp="1" noChangeArrowheads="1"/>
          </p:cNvSpPr>
          <p:nvPr>
            <p:ph type="dt" idx="1"/>
          </p:nvPr>
        </p:nvSpPr>
        <p:spPr bwMode="auto">
          <a:xfrm>
            <a:off x="3852017" y="1"/>
            <a:ext cx="2945659" cy="4964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800">
                <a:solidFill>
                  <a:srgbClr val="313232"/>
                </a:solidFill>
              </a:defRPr>
            </a:lvl1pPr>
          </a:lstStyle>
          <a:p>
            <a:endParaRPr lang="en-US" dirty="0"/>
          </a:p>
        </p:txBody>
      </p:sp>
      <p:sp>
        <p:nvSpPr>
          <p:cNvPr id="3076" name="Rectangle 4"/>
          <p:cNvSpPr>
            <a:spLocks noGrp="1" noRot="1" noChangeAspect="1" noChangeArrowheads="1" noTextEdit="1"/>
          </p:cNvSpPr>
          <p:nvPr>
            <p:ph type="sldImg" idx="2"/>
          </p:nvPr>
        </p:nvSpPr>
        <p:spPr bwMode="auto">
          <a:xfrm>
            <a:off x="709613" y="744538"/>
            <a:ext cx="5378450" cy="3722687"/>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06359" y="4715907"/>
            <a:ext cx="4984962" cy="44677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431816"/>
            <a:ext cx="2945659" cy="49641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800">
                <a:solidFill>
                  <a:srgbClr val="313232"/>
                </a:solidFill>
              </a:defRPr>
            </a:lvl1pPr>
          </a:lstStyle>
          <a:p>
            <a:endParaRPr lang="en-US" dirty="0"/>
          </a:p>
        </p:txBody>
      </p:sp>
      <p:sp>
        <p:nvSpPr>
          <p:cNvPr id="3079" name="Rectangle 7"/>
          <p:cNvSpPr>
            <a:spLocks noGrp="1" noChangeArrowheads="1"/>
          </p:cNvSpPr>
          <p:nvPr>
            <p:ph type="sldNum" sz="quarter" idx="5"/>
          </p:nvPr>
        </p:nvSpPr>
        <p:spPr bwMode="auto">
          <a:xfrm>
            <a:off x="3852017" y="9431816"/>
            <a:ext cx="2945659" cy="49641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800">
                <a:solidFill>
                  <a:srgbClr val="313232"/>
                </a:solidFill>
              </a:defRPr>
            </a:lvl1pPr>
          </a:lstStyle>
          <a:p>
            <a:fld id="{D1C7FB31-0C7B-4DF9-A9BC-6BD9C278B254}" type="slidenum">
              <a:rPr lang="en-US"/>
              <a:pPr/>
              <a:t>‹#›</a:t>
            </a:fld>
            <a:endParaRPr lang="en-US" dirty="0"/>
          </a:p>
        </p:txBody>
      </p:sp>
    </p:spTree>
    <p:extLst>
      <p:ext uri="{BB962C8B-B14F-4D97-AF65-F5344CB8AC3E}">
        <p14:creationId xmlns:p14="http://schemas.microsoft.com/office/powerpoint/2010/main" val="323704085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08"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08"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08"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08"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0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E" dirty="0"/>
              <a:t>Lightweight Exec Engine that streams and process data in real time. </a:t>
            </a:r>
          </a:p>
          <a:p>
            <a:pPr marL="171450" indent="-171450">
              <a:buFont typeface="Arial" panose="020B0604020202020204" pitchFamily="34" charset="0"/>
              <a:buChar char="•"/>
            </a:pPr>
            <a:r>
              <a:rPr lang="en-IE" dirty="0"/>
              <a:t>A pipeline is a set of “Stages” that represent the “Origin” and “destination(s)” of the data as well as any additional intermediate processing. </a:t>
            </a:r>
          </a:p>
        </p:txBody>
      </p:sp>
      <p:sp>
        <p:nvSpPr>
          <p:cNvPr id="4" name="Slide Number Placeholder 3"/>
          <p:cNvSpPr>
            <a:spLocks noGrp="1"/>
          </p:cNvSpPr>
          <p:nvPr>
            <p:ph type="sldNum" sz="quarter" idx="10"/>
          </p:nvPr>
        </p:nvSpPr>
        <p:spPr/>
        <p:txBody>
          <a:bodyPr/>
          <a:lstStyle/>
          <a:p>
            <a:fld id="{D1C7FB31-0C7B-4DF9-A9BC-6BD9C278B254}" type="slidenum">
              <a:rPr lang="en-US" smtClean="0"/>
              <a:pPr/>
              <a:t>1</a:t>
            </a:fld>
            <a:endParaRPr lang="en-US" dirty="0"/>
          </a:p>
        </p:txBody>
      </p:sp>
    </p:spTree>
    <p:extLst>
      <p:ext uri="{BB962C8B-B14F-4D97-AF65-F5344CB8AC3E}">
        <p14:creationId xmlns:p14="http://schemas.microsoft.com/office/powerpoint/2010/main" val="2164674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D1C7FB31-0C7B-4DF9-A9BC-6BD9C278B254}" type="slidenum">
              <a:rPr lang="en-US" smtClean="0"/>
              <a:pPr/>
              <a:t>15</a:t>
            </a:fld>
            <a:endParaRPr lang="en-US" dirty="0"/>
          </a:p>
        </p:txBody>
      </p:sp>
    </p:spTree>
    <p:extLst>
      <p:ext uri="{BB962C8B-B14F-4D97-AF65-F5344CB8AC3E}">
        <p14:creationId xmlns:p14="http://schemas.microsoft.com/office/powerpoint/2010/main" val="3930633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JSP = Java Server Pages</a:t>
            </a:r>
          </a:p>
          <a:p>
            <a:endParaRPr lang="en-IE" dirty="0"/>
          </a:p>
          <a:p>
            <a:r>
              <a:rPr lang="en-IE" dirty="0"/>
              <a:t>Meetup = Jump </a:t>
            </a:r>
            <a:r>
              <a:rPr lang="en-IE"/>
              <a:t>to Slide 27</a:t>
            </a:r>
            <a:endParaRPr lang="en-IE" dirty="0"/>
          </a:p>
        </p:txBody>
      </p:sp>
      <p:sp>
        <p:nvSpPr>
          <p:cNvPr id="4" name="Slide Number Placeholder 3"/>
          <p:cNvSpPr>
            <a:spLocks noGrp="1"/>
          </p:cNvSpPr>
          <p:nvPr>
            <p:ph type="sldNum" sz="quarter" idx="10"/>
          </p:nvPr>
        </p:nvSpPr>
        <p:spPr/>
        <p:txBody>
          <a:bodyPr/>
          <a:lstStyle/>
          <a:p>
            <a:fld id="{D1C7FB31-0C7B-4DF9-A9BC-6BD9C278B254}" type="slidenum">
              <a:rPr lang="en-US" smtClean="0"/>
              <a:pPr/>
              <a:t>17</a:t>
            </a:fld>
            <a:endParaRPr lang="en-US" dirty="0"/>
          </a:p>
        </p:txBody>
      </p:sp>
    </p:spTree>
    <p:extLst>
      <p:ext uri="{BB962C8B-B14F-4D97-AF65-F5344CB8AC3E}">
        <p14:creationId xmlns:p14="http://schemas.microsoft.com/office/powerpoint/2010/main" val="4076092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dirty="0" err="1">
                <a:latin typeface="Courier New" panose="02070309020205020404" pitchFamily="49" charset="0"/>
                <a:cs typeface="Courier New" panose="02070309020205020404" pitchFamily="49" charset="0"/>
              </a:rPr>
              <a:t>record:creator</a:t>
            </a:r>
            <a:r>
              <a:rPr lang="en-IE" sz="1200" dirty="0">
                <a:latin typeface="Courier New" panose="02070309020205020404" pitchFamily="49" charset="0"/>
                <a:cs typeface="Courier New" panose="02070309020205020404" pitchFamily="49" charset="0"/>
              </a:rPr>
              <a:t>() </a:t>
            </a:r>
            <a:r>
              <a:rPr lang="en-IE" sz="1200" dirty="0">
                <a:latin typeface="Courier New" panose="02070309020205020404" pitchFamily="49" charset="0"/>
                <a:cs typeface="Courier New" panose="02070309020205020404" pitchFamily="49" charset="0"/>
                <a:sym typeface="Wingdings" panose="05000000000000000000" pitchFamily="2" charset="2"/>
              </a:rPr>
              <a:t> </a:t>
            </a:r>
            <a:r>
              <a:rPr lang="en-IE" sz="1200" b="0" i="0" kern="1200" dirty="0">
                <a:solidFill>
                  <a:schemeClr val="tx1"/>
                </a:solidFill>
                <a:effectLst/>
                <a:latin typeface="Arial" charset="0"/>
                <a:ea typeface="ＭＳ Ｐゴシック" pitchFamily="108" charset="-128"/>
                <a:cs typeface="+mn-cs"/>
              </a:rPr>
              <a:t>Returns the instance name of the stage that created the record, typically an origin stage.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drift:names</a:t>
            </a:r>
            <a:r>
              <a:rPr lang="en-IE" sz="1200" dirty="0">
                <a:latin typeface="Courier New" panose="02070309020205020404" pitchFamily="49" charset="0"/>
                <a:cs typeface="Courier New" panose="02070309020205020404" pitchFamily="49" charset="0"/>
              </a:rPr>
              <a:t>('/', true)} </a:t>
            </a:r>
            <a:r>
              <a:rPr lang="en-IE" sz="1200" dirty="0">
                <a:latin typeface="Courier New" panose="02070309020205020404" pitchFamily="49" charset="0"/>
                <a:cs typeface="Courier New" panose="02070309020205020404" pitchFamily="49" charset="0"/>
                <a:sym typeface="Wingdings" panose="05000000000000000000" pitchFamily="2" charset="2"/>
              </a:rPr>
              <a:t> </a:t>
            </a:r>
            <a:r>
              <a:rPr lang="en-IE" sz="1200" b="0" i="0" kern="1200" dirty="0">
                <a:solidFill>
                  <a:schemeClr val="tx1"/>
                </a:solidFill>
                <a:effectLst/>
                <a:latin typeface="Arial" charset="0"/>
                <a:ea typeface="ＭＳ Ｐゴシック" pitchFamily="108" charset="-128"/>
                <a:cs typeface="+mn-cs"/>
                <a:sym typeface="Wingdings" panose="05000000000000000000" pitchFamily="2" charset="2"/>
              </a:rPr>
              <a:t>T</a:t>
            </a:r>
            <a:r>
              <a:rPr lang="en-IE" sz="1200" b="0" i="0" kern="1200" dirty="0">
                <a:solidFill>
                  <a:schemeClr val="tx1"/>
                </a:solidFill>
                <a:effectLst/>
                <a:latin typeface="Arial" charset="0"/>
                <a:ea typeface="ＭＳ Ｐゴシック" pitchFamily="108" charset="-128"/>
                <a:cs typeface="+mn-cs"/>
              </a:rPr>
              <a:t>o trigger an alert when any field name in the record changes and ignore empty records.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drift:type</a:t>
            </a:r>
            <a:r>
              <a:rPr lang="en-IE" sz="1200" dirty="0">
                <a:latin typeface="Courier New" panose="02070309020205020404" pitchFamily="49" charset="0"/>
                <a:cs typeface="Courier New" panose="02070309020205020404" pitchFamily="49" charset="0"/>
              </a:rPr>
              <a:t>('/’, false)} </a:t>
            </a:r>
            <a:r>
              <a:rPr lang="en-IE" sz="1200" dirty="0">
                <a:latin typeface="Courier New" panose="02070309020205020404" pitchFamily="49" charset="0"/>
                <a:cs typeface="Courier New" panose="02070309020205020404" pitchFamily="49" charset="0"/>
                <a:sym typeface="Wingdings" panose="05000000000000000000" pitchFamily="2" charset="2"/>
              </a:rPr>
              <a:t> </a:t>
            </a:r>
            <a:r>
              <a:rPr lang="en-IE" sz="1200" b="0" i="0" kern="1200" dirty="0">
                <a:solidFill>
                  <a:schemeClr val="tx1"/>
                </a:solidFill>
                <a:effectLst/>
                <a:latin typeface="Arial" charset="0"/>
                <a:ea typeface="ＭＳ Ｐゴシック" pitchFamily="108" charset="-128"/>
                <a:cs typeface="+mn-cs"/>
                <a:sym typeface="Wingdings" panose="05000000000000000000" pitchFamily="2" charset="2"/>
              </a:rPr>
              <a:t>T</a:t>
            </a:r>
            <a:r>
              <a:rPr lang="en-IE" sz="1200" b="0" i="0" kern="1200" dirty="0">
                <a:solidFill>
                  <a:schemeClr val="tx1"/>
                </a:solidFill>
                <a:effectLst/>
                <a:latin typeface="Arial" charset="0"/>
                <a:ea typeface="ＭＳ Ｐゴシック" pitchFamily="108" charset="-128"/>
                <a:cs typeface="+mn-cs"/>
              </a:rPr>
              <a:t>o trigger an alert when any field name in the record changes and ignore empty records.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IE" sz="1200" dirty="0"/>
          </a:p>
          <a:p>
            <a:endParaRPr lang="en-IE" dirty="0"/>
          </a:p>
        </p:txBody>
      </p:sp>
      <p:sp>
        <p:nvSpPr>
          <p:cNvPr id="4" name="Slide Number Placeholder 3"/>
          <p:cNvSpPr>
            <a:spLocks noGrp="1"/>
          </p:cNvSpPr>
          <p:nvPr>
            <p:ph type="sldNum" sz="quarter" idx="10"/>
          </p:nvPr>
        </p:nvSpPr>
        <p:spPr/>
        <p:txBody>
          <a:bodyPr/>
          <a:lstStyle/>
          <a:p>
            <a:fld id="{D1C7FB31-0C7B-4DF9-A9BC-6BD9C278B254}" type="slidenum">
              <a:rPr lang="en-US" smtClean="0"/>
              <a:pPr/>
              <a:t>18</a:t>
            </a:fld>
            <a:endParaRPr lang="en-US" dirty="0"/>
          </a:p>
        </p:txBody>
      </p:sp>
    </p:spTree>
    <p:extLst>
      <p:ext uri="{BB962C8B-B14F-4D97-AF65-F5344CB8AC3E}">
        <p14:creationId xmlns:p14="http://schemas.microsoft.com/office/powerpoint/2010/main" val="1129905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D1C7FB31-0C7B-4DF9-A9BC-6BD9C278B254}" type="slidenum">
              <a:rPr lang="en-US" smtClean="0"/>
              <a:pPr/>
              <a:t>19</a:t>
            </a:fld>
            <a:endParaRPr lang="en-US" dirty="0"/>
          </a:p>
        </p:txBody>
      </p:sp>
    </p:spTree>
    <p:extLst>
      <p:ext uri="{BB962C8B-B14F-4D97-AF65-F5344CB8AC3E}">
        <p14:creationId xmlns:p14="http://schemas.microsoft.com/office/powerpoint/2010/main" val="4105962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D1C7FB31-0C7B-4DF9-A9BC-6BD9C278B254}" type="slidenum">
              <a:rPr lang="en-US" smtClean="0"/>
              <a:pPr/>
              <a:t>20</a:t>
            </a:fld>
            <a:endParaRPr lang="en-US" dirty="0"/>
          </a:p>
        </p:txBody>
      </p:sp>
    </p:spTree>
    <p:extLst>
      <p:ext uri="{BB962C8B-B14F-4D97-AF65-F5344CB8AC3E}">
        <p14:creationId xmlns:p14="http://schemas.microsoft.com/office/powerpoint/2010/main" val="1414298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D1C7FB31-0C7B-4DF9-A9BC-6BD9C278B254}" type="slidenum">
              <a:rPr lang="en-US" smtClean="0"/>
              <a:pPr/>
              <a:t>21</a:t>
            </a:fld>
            <a:endParaRPr lang="en-US" dirty="0"/>
          </a:p>
        </p:txBody>
      </p:sp>
    </p:spTree>
    <p:extLst>
      <p:ext uri="{BB962C8B-B14F-4D97-AF65-F5344CB8AC3E}">
        <p14:creationId xmlns:p14="http://schemas.microsoft.com/office/powerpoint/2010/main" val="2029328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Note that in the preview mode no records flow to the Executor.</a:t>
            </a:r>
          </a:p>
          <a:p>
            <a:br>
              <a:rPr lang="en-IE" dirty="0"/>
            </a:br>
            <a:r>
              <a:rPr lang="en-IE" dirty="0"/>
              <a:t>Refer to the documentation to see what type of events the Origin / Destination generates.</a:t>
            </a:r>
          </a:p>
        </p:txBody>
      </p:sp>
      <p:sp>
        <p:nvSpPr>
          <p:cNvPr id="4" name="Slide Number Placeholder 3"/>
          <p:cNvSpPr>
            <a:spLocks noGrp="1"/>
          </p:cNvSpPr>
          <p:nvPr>
            <p:ph type="sldNum" sz="quarter" idx="10"/>
          </p:nvPr>
        </p:nvSpPr>
        <p:spPr/>
        <p:txBody>
          <a:bodyPr/>
          <a:lstStyle/>
          <a:p>
            <a:fld id="{D1C7FB31-0C7B-4DF9-A9BC-6BD9C278B254}" type="slidenum">
              <a:rPr lang="en-US" smtClean="0"/>
              <a:pPr/>
              <a:t>24</a:t>
            </a:fld>
            <a:endParaRPr lang="en-US" dirty="0"/>
          </a:p>
        </p:txBody>
      </p:sp>
    </p:spTree>
    <p:extLst>
      <p:ext uri="{BB962C8B-B14F-4D97-AF65-F5344CB8AC3E}">
        <p14:creationId xmlns:p14="http://schemas.microsoft.com/office/powerpoint/2010/main" val="3528168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D1C7FB31-0C7B-4DF9-A9BC-6BD9C278B254}" type="slidenum">
              <a:rPr lang="en-US" smtClean="0"/>
              <a:pPr/>
              <a:t>25</a:t>
            </a:fld>
            <a:endParaRPr lang="en-US" dirty="0"/>
          </a:p>
        </p:txBody>
      </p:sp>
    </p:spTree>
    <p:extLst>
      <p:ext uri="{BB962C8B-B14F-4D97-AF65-F5344CB8AC3E}">
        <p14:creationId xmlns:p14="http://schemas.microsoft.com/office/powerpoint/2010/main" val="1827772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Commercial Platform with couple of Open Source Components</a:t>
            </a:r>
          </a:p>
        </p:txBody>
      </p:sp>
      <p:sp>
        <p:nvSpPr>
          <p:cNvPr id="4" name="Slide Number Placeholder 3"/>
          <p:cNvSpPr>
            <a:spLocks noGrp="1"/>
          </p:cNvSpPr>
          <p:nvPr>
            <p:ph type="sldNum" sz="quarter" idx="10"/>
          </p:nvPr>
        </p:nvSpPr>
        <p:spPr/>
        <p:txBody>
          <a:bodyPr/>
          <a:lstStyle/>
          <a:p>
            <a:fld id="{D1C7FB31-0C7B-4DF9-A9BC-6BD9C278B254}" type="slidenum">
              <a:rPr lang="en-US" smtClean="0"/>
              <a:pPr/>
              <a:t>3</a:t>
            </a:fld>
            <a:endParaRPr lang="en-US" dirty="0"/>
          </a:p>
        </p:txBody>
      </p:sp>
    </p:spTree>
    <p:extLst>
      <p:ext uri="{BB962C8B-B14F-4D97-AF65-F5344CB8AC3E}">
        <p14:creationId xmlns:p14="http://schemas.microsoft.com/office/powerpoint/2010/main" val="7442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E" dirty="0"/>
              <a:t>Lightweight Exec Engine that streams and process data in real time. </a:t>
            </a:r>
          </a:p>
          <a:p>
            <a:pPr marL="171450" indent="-171450">
              <a:buFont typeface="Arial" panose="020B0604020202020204" pitchFamily="34" charset="0"/>
              <a:buChar char="•"/>
            </a:pPr>
            <a:r>
              <a:rPr lang="en-IE" dirty="0"/>
              <a:t>A pipeline is a set of “Stages” that represent the “Origin” and “destination(s)” of the data as well as any additional intermediate processing. </a:t>
            </a:r>
          </a:p>
        </p:txBody>
      </p:sp>
      <p:sp>
        <p:nvSpPr>
          <p:cNvPr id="4" name="Slide Number Placeholder 3"/>
          <p:cNvSpPr>
            <a:spLocks noGrp="1"/>
          </p:cNvSpPr>
          <p:nvPr>
            <p:ph type="sldNum" sz="quarter" idx="10"/>
          </p:nvPr>
        </p:nvSpPr>
        <p:spPr/>
        <p:txBody>
          <a:bodyPr/>
          <a:lstStyle/>
          <a:p>
            <a:fld id="{D1C7FB31-0C7B-4DF9-A9BC-6BD9C278B254}" type="slidenum">
              <a:rPr lang="en-US" smtClean="0"/>
              <a:pPr/>
              <a:t>4</a:t>
            </a:fld>
            <a:endParaRPr lang="en-US" dirty="0"/>
          </a:p>
        </p:txBody>
      </p:sp>
    </p:spTree>
    <p:extLst>
      <p:ext uri="{BB962C8B-B14F-4D97-AF65-F5344CB8AC3E}">
        <p14:creationId xmlns:p14="http://schemas.microsoft.com/office/powerpoint/2010/main" val="510160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E" dirty="0"/>
              <a:t>Data Collector Edge: </a:t>
            </a:r>
          </a:p>
          <a:p>
            <a:pPr marL="628650" lvl="1" indent="-171450">
              <a:buFont typeface="Arial" panose="020B0604020202020204" pitchFamily="34" charset="0"/>
              <a:buChar char="•"/>
            </a:pPr>
            <a:r>
              <a:rPr lang="en-IE" dirty="0"/>
              <a:t>HTTP in/out</a:t>
            </a:r>
          </a:p>
          <a:p>
            <a:pPr marL="628650" lvl="1" indent="-171450">
              <a:buFont typeface="Arial" panose="020B0604020202020204" pitchFamily="34" charset="0"/>
              <a:buChar char="•"/>
            </a:pPr>
            <a:r>
              <a:rPr lang="en-IE" dirty="0"/>
              <a:t>MQTT in/out</a:t>
            </a:r>
          </a:p>
          <a:p>
            <a:pPr marL="628650" lvl="1" indent="-171450">
              <a:buFont typeface="Arial" panose="020B0604020202020204" pitchFamily="34" charset="0"/>
              <a:buChar char="•"/>
            </a:pPr>
            <a:r>
              <a:rPr lang="en-IE" dirty="0"/>
              <a:t>Kafka Out</a:t>
            </a:r>
          </a:p>
          <a:p>
            <a:pPr marL="628650" lvl="1" indent="-171450">
              <a:buFont typeface="Arial" panose="020B0604020202020204" pitchFamily="34" charset="0"/>
              <a:buChar char="•"/>
            </a:pPr>
            <a:r>
              <a:rPr lang="en-IE" dirty="0" err="1"/>
              <a:t>WebSockets</a:t>
            </a:r>
            <a:endParaRPr lang="en-IE" dirty="0"/>
          </a:p>
          <a:p>
            <a:pPr marL="628650" lvl="1" indent="-171450">
              <a:buFont typeface="Arial" panose="020B0604020202020204" pitchFamily="34" charset="0"/>
              <a:buChar char="•"/>
            </a:pPr>
            <a:endParaRPr lang="en-IE" dirty="0"/>
          </a:p>
          <a:p>
            <a:pPr marL="628650" lvl="1" indent="-171450">
              <a:buFont typeface="Arial" panose="020B0604020202020204" pitchFamily="34" charset="0"/>
              <a:buChar char="•"/>
            </a:pPr>
            <a:r>
              <a:rPr lang="en-IE" dirty="0"/>
              <a:t>JavaScript Evaluator</a:t>
            </a:r>
          </a:p>
          <a:p>
            <a:pPr marL="628650" lvl="1" indent="-171450">
              <a:buFont typeface="Arial" panose="020B0604020202020204" pitchFamily="34" charset="0"/>
              <a:buChar char="•"/>
            </a:pPr>
            <a:r>
              <a:rPr lang="en-IE" dirty="0"/>
              <a:t>TensorFlow Evaluator</a:t>
            </a:r>
          </a:p>
        </p:txBody>
      </p:sp>
      <p:sp>
        <p:nvSpPr>
          <p:cNvPr id="4" name="Slide Number Placeholder 3"/>
          <p:cNvSpPr>
            <a:spLocks noGrp="1"/>
          </p:cNvSpPr>
          <p:nvPr>
            <p:ph type="sldNum" sz="quarter" idx="10"/>
          </p:nvPr>
        </p:nvSpPr>
        <p:spPr/>
        <p:txBody>
          <a:bodyPr/>
          <a:lstStyle/>
          <a:p>
            <a:fld id="{D1C7FB31-0C7B-4DF9-A9BC-6BD9C278B254}" type="slidenum">
              <a:rPr lang="en-US" smtClean="0"/>
              <a:pPr/>
              <a:t>5</a:t>
            </a:fld>
            <a:endParaRPr lang="en-US" dirty="0"/>
          </a:p>
        </p:txBody>
      </p:sp>
    </p:spTree>
    <p:extLst>
      <p:ext uri="{BB962C8B-B14F-4D97-AF65-F5344CB8AC3E}">
        <p14:creationId xmlns:p14="http://schemas.microsoft.com/office/powerpoint/2010/main" val="1425045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D1C7FB31-0C7B-4DF9-A9BC-6BD9C278B254}" type="slidenum">
              <a:rPr lang="en-US" smtClean="0"/>
              <a:pPr/>
              <a:t>7</a:t>
            </a:fld>
            <a:endParaRPr lang="en-US" dirty="0"/>
          </a:p>
        </p:txBody>
      </p:sp>
    </p:spTree>
    <p:extLst>
      <p:ext uri="{BB962C8B-B14F-4D97-AF65-F5344CB8AC3E}">
        <p14:creationId xmlns:p14="http://schemas.microsoft.com/office/powerpoint/2010/main" val="2787825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Canvas: Use to configure the data flow.</a:t>
            </a:r>
          </a:p>
          <a:p>
            <a:r>
              <a:rPr lang="en-IE" dirty="0"/>
              <a:t>Stage List: Select Stage to Configure.</a:t>
            </a:r>
          </a:p>
          <a:p>
            <a:r>
              <a:rPr lang="en-IE" dirty="0"/>
              <a:t>Properties Panel: To configure a Pipeline or Stage.</a:t>
            </a:r>
          </a:p>
          <a:p>
            <a:r>
              <a:rPr lang="en-IE" dirty="0"/>
              <a:t>Stage Libraries: List of available Stages.</a:t>
            </a:r>
          </a:p>
          <a:p>
            <a:endParaRPr lang="en-IE" dirty="0"/>
          </a:p>
          <a:p>
            <a:endParaRPr lang="en-IE" dirty="0"/>
          </a:p>
        </p:txBody>
      </p:sp>
      <p:sp>
        <p:nvSpPr>
          <p:cNvPr id="4" name="Slide Number Placeholder 3"/>
          <p:cNvSpPr>
            <a:spLocks noGrp="1"/>
          </p:cNvSpPr>
          <p:nvPr>
            <p:ph type="sldNum" sz="quarter" idx="10"/>
          </p:nvPr>
        </p:nvSpPr>
        <p:spPr/>
        <p:txBody>
          <a:bodyPr/>
          <a:lstStyle/>
          <a:p>
            <a:fld id="{D1C7FB31-0C7B-4DF9-A9BC-6BD9C278B254}" type="slidenum">
              <a:rPr lang="en-US" smtClean="0"/>
              <a:pPr/>
              <a:t>8</a:t>
            </a:fld>
            <a:endParaRPr lang="en-US" dirty="0"/>
          </a:p>
        </p:txBody>
      </p:sp>
    </p:spTree>
    <p:extLst>
      <p:ext uri="{BB962C8B-B14F-4D97-AF65-F5344CB8AC3E}">
        <p14:creationId xmlns:p14="http://schemas.microsoft.com/office/powerpoint/2010/main" val="3531585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0" i="0" kern="1200" dirty="0">
                <a:solidFill>
                  <a:schemeClr val="tx1"/>
                </a:solidFill>
                <a:effectLst/>
                <a:latin typeface="Arial" charset="0"/>
                <a:ea typeface="ＭＳ Ｐゴシック" pitchFamily="108" charset="-128"/>
                <a:cs typeface="+mn-cs"/>
              </a:rPr>
              <a:t>Note that the record and batch throughput graphs are calculated using an exponential moving average, weighing more heavily toward the most recent values and exponentially reducing the effect of old data.</a:t>
            </a:r>
            <a:endParaRPr lang="en-IE" dirty="0"/>
          </a:p>
        </p:txBody>
      </p:sp>
      <p:sp>
        <p:nvSpPr>
          <p:cNvPr id="4" name="Slide Number Placeholder 3"/>
          <p:cNvSpPr>
            <a:spLocks noGrp="1"/>
          </p:cNvSpPr>
          <p:nvPr>
            <p:ph type="sldNum" sz="quarter" idx="10"/>
          </p:nvPr>
        </p:nvSpPr>
        <p:spPr/>
        <p:txBody>
          <a:bodyPr/>
          <a:lstStyle/>
          <a:p>
            <a:fld id="{D1C7FB31-0C7B-4DF9-A9BC-6BD9C278B254}" type="slidenum">
              <a:rPr lang="en-US" smtClean="0"/>
              <a:pPr/>
              <a:t>10</a:t>
            </a:fld>
            <a:endParaRPr lang="en-US" dirty="0"/>
          </a:p>
        </p:txBody>
      </p:sp>
    </p:spTree>
    <p:extLst>
      <p:ext uri="{BB962C8B-B14F-4D97-AF65-F5344CB8AC3E}">
        <p14:creationId xmlns:p14="http://schemas.microsoft.com/office/powerpoint/2010/main" val="3203870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D1C7FB31-0C7B-4DF9-A9BC-6BD9C278B254}" type="slidenum">
              <a:rPr lang="en-US" smtClean="0"/>
              <a:pPr/>
              <a:t>13</a:t>
            </a:fld>
            <a:endParaRPr lang="en-US" dirty="0"/>
          </a:p>
        </p:txBody>
      </p:sp>
    </p:spTree>
    <p:extLst>
      <p:ext uri="{BB962C8B-B14F-4D97-AF65-F5344CB8AC3E}">
        <p14:creationId xmlns:p14="http://schemas.microsoft.com/office/powerpoint/2010/main" val="3632372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effectLst/>
              </a:rPr>
              <a:t>Black values: Date data</a:t>
            </a:r>
          </a:p>
          <a:p>
            <a:r>
              <a:rPr lang="en-IE" dirty="0">
                <a:effectLst/>
              </a:rPr>
              <a:t>Blue values: Numeric data</a:t>
            </a:r>
          </a:p>
          <a:p>
            <a:r>
              <a:rPr lang="en-IE" dirty="0">
                <a:effectLst/>
              </a:rPr>
              <a:t>Green values: String data</a:t>
            </a:r>
          </a:p>
          <a:p>
            <a:r>
              <a:rPr lang="en-IE" dirty="0">
                <a:effectLst/>
              </a:rPr>
              <a:t>Red values: Boolean data</a:t>
            </a:r>
          </a:p>
          <a:p>
            <a:r>
              <a:rPr lang="en-IE" dirty="0">
                <a:effectLst/>
              </a:rPr>
              <a:t>Asterisk: Records that include edited field values</a:t>
            </a:r>
          </a:p>
          <a:p>
            <a:r>
              <a:rPr lang="en-IE" dirty="0">
                <a:effectLst/>
              </a:rPr>
              <a:t>Red italic field labels: Fields that contain edited data</a:t>
            </a:r>
          </a:p>
          <a:p>
            <a:r>
              <a:rPr lang="en-IE" dirty="0">
                <a:effectLst/>
              </a:rPr>
              <a:t>Light red background: Fields removed by a stage</a:t>
            </a:r>
          </a:p>
          <a:p>
            <a:r>
              <a:rPr lang="en-IE" dirty="0">
                <a:effectLst/>
              </a:rPr>
              <a:t>Italic values: Edited data</a:t>
            </a:r>
          </a:p>
        </p:txBody>
      </p:sp>
      <p:sp>
        <p:nvSpPr>
          <p:cNvPr id="4" name="Slide Number Placeholder 3"/>
          <p:cNvSpPr>
            <a:spLocks noGrp="1"/>
          </p:cNvSpPr>
          <p:nvPr>
            <p:ph type="sldNum" sz="quarter" idx="10"/>
          </p:nvPr>
        </p:nvSpPr>
        <p:spPr/>
        <p:txBody>
          <a:bodyPr/>
          <a:lstStyle/>
          <a:p>
            <a:fld id="{D1C7FB31-0C7B-4DF9-A9BC-6BD9C278B254}" type="slidenum">
              <a:rPr lang="en-US" smtClean="0"/>
              <a:pPr/>
              <a:t>14</a:t>
            </a:fld>
            <a:endParaRPr lang="en-US" dirty="0"/>
          </a:p>
        </p:txBody>
      </p:sp>
    </p:spTree>
    <p:extLst>
      <p:ext uri="{BB962C8B-B14F-4D97-AF65-F5344CB8AC3E}">
        <p14:creationId xmlns:p14="http://schemas.microsoft.com/office/powerpoint/2010/main" val="32406641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495300" y="781051"/>
            <a:ext cx="8583481" cy="822325"/>
          </a:xfrm>
        </p:spPr>
        <p:txBody>
          <a:bodyPr anchor="t"/>
          <a:lstStyle>
            <a:lvl1pPr>
              <a:defRPr sz="2500" b="1">
                <a:solidFill>
                  <a:schemeClr val="tx2"/>
                </a:solidFill>
              </a:defRPr>
            </a:lvl1pPr>
          </a:lstStyle>
          <a:p>
            <a:r>
              <a:rPr lang="en-US"/>
              <a:t>Click to edit Master title style</a:t>
            </a:r>
            <a:endParaRPr lang="en-US" dirty="0"/>
          </a:p>
        </p:txBody>
      </p:sp>
      <p:sp>
        <p:nvSpPr>
          <p:cNvPr id="4099" name="Rectangle 3"/>
          <p:cNvSpPr>
            <a:spLocks noGrp="1" noChangeArrowheads="1"/>
          </p:cNvSpPr>
          <p:nvPr>
            <p:ph type="subTitle" idx="1"/>
          </p:nvPr>
        </p:nvSpPr>
        <p:spPr>
          <a:xfrm>
            <a:off x="495300" y="1830388"/>
            <a:ext cx="8583481" cy="990600"/>
          </a:xfrm>
        </p:spPr>
        <p:txBody>
          <a:bodyPr/>
          <a:lstStyle>
            <a:lvl1pPr marL="0" indent="0">
              <a:buFont typeface="Wingdings" pitchFamily="2" charset="2"/>
              <a:buNone/>
              <a:defRPr sz="1800">
                <a:solidFill>
                  <a:schemeClr val="tx1"/>
                </a:solidFill>
              </a:defRPr>
            </a:lvl1pPr>
          </a:lstStyle>
          <a:p>
            <a:r>
              <a:rPr lang="en-US"/>
              <a:t>Click to edit Master subtitle style</a:t>
            </a:r>
          </a:p>
        </p:txBody>
      </p:sp>
      <p:pic>
        <p:nvPicPr>
          <p:cNvPr id="6" name="Picture 5" descr="aon_logo_no_clear_space_red_CMYK.jpg"/>
          <p:cNvPicPr>
            <a:picLocks noChangeAspect="1"/>
          </p:cNvPicPr>
          <p:nvPr userDrawn="1"/>
        </p:nvPicPr>
        <p:blipFill>
          <a:blip r:embed="rId2" cstate="print"/>
          <a:stretch>
            <a:fillRect/>
          </a:stretch>
        </p:blipFill>
        <p:spPr>
          <a:xfrm>
            <a:off x="8039100" y="6078356"/>
            <a:ext cx="1371600" cy="578032"/>
          </a:xfrm>
          <a:prstGeom prst="rect">
            <a:avLst/>
          </a:prstGeom>
        </p:spPr>
      </p:pic>
      <p:pic>
        <p:nvPicPr>
          <p:cNvPr id="1026" name="Picture 2"/>
          <p:cNvPicPr>
            <a:picLocks noChangeAspect="1" noChangeArrowheads="1"/>
          </p:cNvPicPr>
          <p:nvPr userDrawn="1"/>
        </p:nvPicPr>
        <p:blipFill>
          <a:blip r:embed="rId3" cstate="print"/>
          <a:srcRect/>
          <a:stretch>
            <a:fillRect/>
          </a:stretch>
        </p:blipFill>
        <p:spPr bwMode="auto">
          <a:xfrm>
            <a:off x="495300" y="5036388"/>
            <a:ext cx="1620000" cy="1620000"/>
          </a:xfrm>
          <a:prstGeom prst="rect">
            <a:avLst/>
          </a:prstGeom>
          <a:noFill/>
          <a:ln w="9525">
            <a:noFill/>
            <a:miter lim="800000"/>
            <a:headEnd/>
            <a:tailEnd/>
          </a:ln>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lvl1pPr>
          </a:lstStyle>
          <a:p>
            <a:fld id="{97A5C41C-0D4E-4B91-AA6F-A8BBFA4189A8}"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25172" y="304800"/>
            <a:ext cx="8915400" cy="520700"/>
          </a:xfrm>
        </p:spPr>
        <p:txBody>
          <a:bodyPr/>
          <a:lstStyle/>
          <a:p>
            <a:r>
              <a:rPr lang="en-US"/>
              <a:t>Click to edit Master title style</a:t>
            </a:r>
            <a:endParaRPr lang="en-US" dirty="0"/>
          </a:p>
        </p:txBody>
      </p:sp>
      <p:sp>
        <p:nvSpPr>
          <p:cNvPr id="3" name="Table Placeholder 2"/>
          <p:cNvSpPr>
            <a:spLocks noGrp="1"/>
          </p:cNvSpPr>
          <p:nvPr>
            <p:ph type="tbl" idx="1"/>
          </p:nvPr>
        </p:nvSpPr>
        <p:spPr>
          <a:xfrm>
            <a:off x="325172" y="1144588"/>
            <a:ext cx="8915400" cy="4951412"/>
          </a:xfrm>
        </p:spPr>
        <p:txBody>
          <a:bodyPr/>
          <a:lstStyle/>
          <a:p>
            <a:r>
              <a:rPr lang="en-US"/>
              <a:t>Click icon to add table</a:t>
            </a:r>
            <a:endParaRPr lang="en-US" dirty="0"/>
          </a:p>
        </p:txBody>
      </p:sp>
      <p:sp>
        <p:nvSpPr>
          <p:cNvPr id="6" name="Slide Number Placeholder 5"/>
          <p:cNvSpPr>
            <a:spLocks noGrp="1"/>
          </p:cNvSpPr>
          <p:nvPr>
            <p:ph type="sldNum" sz="quarter" idx="12"/>
          </p:nvPr>
        </p:nvSpPr>
        <p:spPr>
          <a:xfrm>
            <a:off x="9208674" y="6540436"/>
            <a:ext cx="319881" cy="301625"/>
          </a:xfrm>
        </p:spPr>
        <p:txBody>
          <a:bodyPr/>
          <a:lstStyle>
            <a:lvl1pPr>
              <a:defRPr/>
            </a:lvl1pPr>
          </a:lstStyle>
          <a:p>
            <a:fld id="{466C0A25-1D28-4CC9-9C44-136ACC40EA7E}"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25172" y="304800"/>
            <a:ext cx="8915400" cy="520700"/>
          </a:xfrm>
        </p:spPr>
        <p:txBody>
          <a:bodyPr/>
          <a:lstStyle/>
          <a:p>
            <a:r>
              <a:rPr lang="en-US"/>
              <a:t>Click to edit Master title style</a:t>
            </a:r>
          </a:p>
        </p:txBody>
      </p:sp>
      <p:sp>
        <p:nvSpPr>
          <p:cNvPr id="3" name="Chart Placeholder 2"/>
          <p:cNvSpPr>
            <a:spLocks noGrp="1"/>
          </p:cNvSpPr>
          <p:nvPr>
            <p:ph type="chart" sz="half" idx="1"/>
          </p:nvPr>
        </p:nvSpPr>
        <p:spPr>
          <a:xfrm>
            <a:off x="325172" y="1144588"/>
            <a:ext cx="4375150" cy="4951412"/>
          </a:xfrm>
        </p:spPr>
        <p:txBody>
          <a:bodyPr/>
          <a:lstStyle/>
          <a:p>
            <a:r>
              <a:rPr lang="en-US"/>
              <a:t>Click icon to add chart</a:t>
            </a:r>
            <a:endParaRPr lang="en-US" dirty="0"/>
          </a:p>
        </p:txBody>
      </p:sp>
      <p:sp>
        <p:nvSpPr>
          <p:cNvPr id="4" name="Text Placeholder 3"/>
          <p:cNvSpPr>
            <a:spLocks noGrp="1"/>
          </p:cNvSpPr>
          <p:nvPr>
            <p:ph type="body" sz="half" idx="2"/>
          </p:nvPr>
        </p:nvSpPr>
        <p:spPr>
          <a:xfrm>
            <a:off x="5035550" y="1144588"/>
            <a:ext cx="4375150" cy="49514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335805" y="304800"/>
            <a:ext cx="8915400" cy="520700"/>
          </a:xfrm>
        </p:spPr>
        <p:txBody>
          <a:bodyPr/>
          <a:lstStyle/>
          <a:p>
            <a:r>
              <a:rPr lang="en-US"/>
              <a:t>Click to edit Master title style</a:t>
            </a:r>
          </a:p>
        </p:txBody>
      </p:sp>
      <p:sp>
        <p:nvSpPr>
          <p:cNvPr id="3" name="SmartArt Placeholder 2"/>
          <p:cNvSpPr>
            <a:spLocks noGrp="1"/>
          </p:cNvSpPr>
          <p:nvPr>
            <p:ph type="dgm" idx="1"/>
          </p:nvPr>
        </p:nvSpPr>
        <p:spPr>
          <a:xfrm>
            <a:off x="335805" y="1144588"/>
            <a:ext cx="8915400" cy="4951412"/>
          </a:xfrm>
        </p:spPr>
        <p:txBody>
          <a:bodyPr/>
          <a:lstStyle/>
          <a:p>
            <a:r>
              <a:rPr lang="en-US"/>
              <a:t>Click icon to add SmartArt graphic</a:t>
            </a:r>
            <a:endParaRPr lang="en-US" dirty="0"/>
          </a:p>
        </p:txBody>
      </p:sp>
      <p:sp>
        <p:nvSpPr>
          <p:cNvPr id="6" name="Slide Number Placeholder 5"/>
          <p:cNvSpPr>
            <a:spLocks noGrp="1"/>
          </p:cNvSpPr>
          <p:nvPr>
            <p:ph type="sldNum" sz="quarter" idx="12"/>
          </p:nvPr>
        </p:nvSpPr>
        <p:spPr>
          <a:xfrm>
            <a:off x="9231699" y="6545742"/>
            <a:ext cx="319881" cy="301625"/>
          </a:xfrm>
        </p:spPr>
        <p:txBody>
          <a:bodyPr/>
          <a:lstStyle>
            <a:lvl1pPr>
              <a:defRPr/>
            </a:lvl1pPr>
          </a:lstStyle>
          <a:p>
            <a:fld id="{AC506EF3-A8BC-40B6-A2BD-BBF2B7F2D4CA}" type="slidenum">
              <a:rPr lang="en-US"/>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14539" y="304800"/>
            <a:ext cx="8915400" cy="520700"/>
          </a:xfrm>
        </p:spPr>
        <p:txBody>
          <a:bodyPr/>
          <a:lstStyle/>
          <a:p>
            <a:r>
              <a:rPr lang="en-US"/>
              <a:t>Click to edit Master title style</a:t>
            </a:r>
          </a:p>
        </p:txBody>
      </p:sp>
      <p:sp>
        <p:nvSpPr>
          <p:cNvPr id="3" name="Chart Placeholder 2"/>
          <p:cNvSpPr>
            <a:spLocks noGrp="1"/>
          </p:cNvSpPr>
          <p:nvPr>
            <p:ph type="chart" idx="1"/>
          </p:nvPr>
        </p:nvSpPr>
        <p:spPr>
          <a:xfrm>
            <a:off x="314539" y="1144588"/>
            <a:ext cx="8915400" cy="4951412"/>
          </a:xfrm>
        </p:spPr>
        <p:txBody>
          <a:bodyPr/>
          <a:lstStyle/>
          <a:p>
            <a:r>
              <a:rPr lang="en-US"/>
              <a:t>Click icon to add chart</a:t>
            </a:r>
            <a:endParaRPr lang="en-US" dirty="0"/>
          </a:p>
        </p:txBody>
      </p:sp>
      <p:sp>
        <p:nvSpPr>
          <p:cNvPr id="6" name="Slide Number Placeholder 5"/>
          <p:cNvSpPr>
            <a:spLocks noGrp="1"/>
          </p:cNvSpPr>
          <p:nvPr>
            <p:ph type="sldNum" sz="quarter" idx="12"/>
          </p:nvPr>
        </p:nvSpPr>
        <p:spPr>
          <a:xfrm>
            <a:off x="9221067" y="6540432"/>
            <a:ext cx="319881" cy="301625"/>
          </a:xfrm>
        </p:spPr>
        <p:txBody>
          <a:bodyPr/>
          <a:lstStyle>
            <a:lvl1pPr>
              <a:defRPr/>
            </a:lvl1pPr>
          </a:lstStyle>
          <a:p>
            <a:fld id="{6622AA74-7057-46E3-839E-59B162536407}" type="slidenum">
              <a:rPr lang="en-US"/>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Light Photo Cover">
    <p:spTree>
      <p:nvGrpSpPr>
        <p:cNvPr id="1" name=""/>
        <p:cNvGrpSpPr/>
        <p:nvPr/>
      </p:nvGrpSpPr>
      <p:grpSpPr>
        <a:xfrm>
          <a:off x="0" y="0"/>
          <a:ext cx="0" cy="0"/>
          <a:chOff x="0" y="0"/>
          <a:chExt cx="0" cy="0"/>
        </a:xfrm>
      </p:grpSpPr>
      <p:pic>
        <p:nvPicPr>
          <p:cNvPr id="7" name="Picture 6" descr="getty_78481892_midres-wide.jpg"/>
          <p:cNvPicPr>
            <a:picLocks noChangeAspect="1"/>
          </p:cNvPicPr>
          <p:nvPr userDrawn="1"/>
        </p:nvPicPr>
        <p:blipFill>
          <a:blip r:embed="rId2" cstate="print"/>
          <a:stretch>
            <a:fillRect/>
          </a:stretch>
        </p:blipFill>
        <p:spPr>
          <a:xfrm>
            <a:off x="0" y="0"/>
            <a:ext cx="9906000" cy="6858000"/>
          </a:xfrm>
          <a:prstGeom prst="rect">
            <a:avLst/>
          </a:prstGeom>
        </p:spPr>
      </p:pic>
      <p:sp>
        <p:nvSpPr>
          <p:cNvPr id="4098" name="Rectangle 2"/>
          <p:cNvSpPr>
            <a:spLocks noGrp="1" noChangeArrowheads="1"/>
          </p:cNvSpPr>
          <p:nvPr>
            <p:ph type="ctrTitle"/>
          </p:nvPr>
        </p:nvSpPr>
        <p:spPr>
          <a:xfrm>
            <a:off x="495300" y="781051"/>
            <a:ext cx="8583481" cy="822325"/>
          </a:xfrm>
        </p:spPr>
        <p:txBody>
          <a:bodyPr anchor="t"/>
          <a:lstStyle>
            <a:lvl1pPr>
              <a:defRPr sz="2500" b="1">
                <a:solidFill>
                  <a:schemeClr val="tx1"/>
                </a:solidFill>
              </a:defRPr>
            </a:lvl1pPr>
          </a:lstStyle>
          <a:p>
            <a:r>
              <a:rPr lang="en-US"/>
              <a:t>Click to edit Master title style</a:t>
            </a:r>
            <a:endParaRPr lang="en-US" dirty="0"/>
          </a:p>
        </p:txBody>
      </p:sp>
      <p:sp>
        <p:nvSpPr>
          <p:cNvPr id="4099" name="Rectangle 3"/>
          <p:cNvSpPr>
            <a:spLocks noGrp="1" noChangeArrowheads="1"/>
          </p:cNvSpPr>
          <p:nvPr>
            <p:ph type="subTitle" idx="1"/>
          </p:nvPr>
        </p:nvSpPr>
        <p:spPr>
          <a:xfrm>
            <a:off x="495300" y="1830388"/>
            <a:ext cx="8583481" cy="990600"/>
          </a:xfrm>
        </p:spPr>
        <p:txBody>
          <a:bodyPr/>
          <a:lstStyle>
            <a:lvl1pPr marL="0" indent="0">
              <a:buFont typeface="Wingdings" pitchFamily="2" charset="2"/>
              <a:buNone/>
              <a:defRPr sz="1800">
                <a:solidFill>
                  <a:schemeClr val="tx1"/>
                </a:solidFill>
              </a:defRPr>
            </a:lvl1pPr>
          </a:lstStyle>
          <a:p>
            <a:r>
              <a:rPr lang="en-US"/>
              <a:t>Click to edit Master subtitle style</a:t>
            </a:r>
            <a:endParaRPr lang="en-US" dirty="0"/>
          </a:p>
        </p:txBody>
      </p:sp>
      <p:pic>
        <p:nvPicPr>
          <p:cNvPr id="8" name="Picture 26" descr="aon_logo_no_clear_space_black"/>
          <p:cNvPicPr>
            <a:picLocks noChangeAspect="1" noChangeArrowheads="1"/>
          </p:cNvPicPr>
          <p:nvPr userDrawn="1"/>
        </p:nvPicPr>
        <p:blipFill>
          <a:blip r:embed="rId3" cstate="print"/>
          <a:stretch>
            <a:fillRect/>
          </a:stretch>
        </p:blipFill>
        <p:spPr bwMode="auto">
          <a:xfrm>
            <a:off x="8039100" y="6078356"/>
            <a:ext cx="1371600" cy="578032"/>
          </a:xfrm>
          <a:prstGeom prst="rect">
            <a:avLst/>
          </a:prstGeom>
          <a:noFill/>
          <a:ln>
            <a:noFill/>
          </a:ln>
        </p:spPr>
      </p:pic>
      <p:sp>
        <p:nvSpPr>
          <p:cNvPr id="9" name="Rectangle 27"/>
          <p:cNvSpPr>
            <a:spLocks noChangeArrowheads="1"/>
          </p:cNvSpPr>
          <p:nvPr userDrawn="1"/>
        </p:nvSpPr>
        <p:spPr bwMode="auto">
          <a:xfrm>
            <a:off x="510779" y="5448300"/>
            <a:ext cx="7040827" cy="1193800"/>
          </a:xfrm>
          <a:prstGeom prst="rect">
            <a:avLst/>
          </a:prstGeom>
          <a:noFill/>
          <a:ln w="9525">
            <a:noFill/>
            <a:miter lim="800000"/>
            <a:headEnd/>
            <a:tailEnd/>
          </a:ln>
        </p:spPr>
        <p:txBody>
          <a:bodyPr lIns="0" tIns="0" rIns="0" bIns="0" anchor="b"/>
          <a:lstStyle/>
          <a:p>
            <a:pPr>
              <a:lnSpc>
                <a:spcPts val="1400"/>
              </a:lnSpc>
            </a:pPr>
            <a:r>
              <a:rPr lang="en-US" sz="1400" b="1" dirty="0"/>
              <a:t>Prepared by [Business Unit/Tier 2] (Arial 14 bold, 14 pt line spacing)</a:t>
            </a:r>
            <a:br>
              <a:rPr lang="en-US" sz="1400" b="1" dirty="0"/>
            </a:br>
            <a:r>
              <a:rPr lang="en-US" sz="1200" dirty="0"/>
              <a:t>[Market/Division/Tier 3 (Optional)  |  Practice Group/Tier 4 (Optional) </a:t>
            </a:r>
            <a:br>
              <a:rPr lang="en-US" sz="1200" dirty="0"/>
            </a:br>
            <a:r>
              <a:rPr lang="en-US" sz="1200" dirty="0"/>
              <a:t>(Arial 12 regular, 14 pt line spacing)</a:t>
            </a:r>
          </a:p>
          <a:p>
            <a:pPr>
              <a:lnSpc>
                <a:spcPts val="1400"/>
              </a:lnSpc>
            </a:pPr>
            <a:endParaRPr lang="en-US" sz="1200" dirty="0"/>
          </a:p>
          <a:p>
            <a:pPr>
              <a:lnSpc>
                <a:spcPts val="1400"/>
              </a:lnSpc>
            </a:pPr>
            <a:r>
              <a:rPr lang="en-US" sz="1200" dirty="0"/>
              <a:t>Presentation to [Insert Client Name Here] (edit this text on Master</a:t>
            </a:r>
            <a:r>
              <a:rPr lang="en-US" sz="1200" baseline="0" dirty="0"/>
              <a:t> Slide)</a:t>
            </a:r>
            <a:endParaRPr lang="en-US" sz="120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Legal disclaim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95300" y="3429000"/>
            <a:ext cx="8915400" cy="2667000"/>
          </a:xfrm>
        </p:spPr>
        <p:txBody>
          <a:bodyPr/>
          <a:lstStyle>
            <a:lvl1pPr>
              <a:buNone/>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defRPr/>
            </a:lvl1pPr>
          </a:lstStyle>
          <a:p>
            <a:fld id="{7F1884AD-58C5-4E84-BF49-F36634EB3C64}" type="slidenum">
              <a:rPr lang="en-US"/>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iographi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515618" y="1609345"/>
            <a:ext cx="3777017" cy="689719"/>
          </a:xfrm>
        </p:spPr>
        <p:txBody>
          <a:bodyPr anchor="b" anchorCtr="0"/>
          <a:lstStyle>
            <a:lvl1pPr>
              <a:buNone/>
              <a:defRPr sz="1000"/>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defRPr/>
            </a:lvl1pPr>
          </a:lstStyle>
          <a:p>
            <a:fld id="{7F1884AD-58C5-4E84-BF49-F36634EB3C64}" type="slidenum">
              <a:rPr lang="en-US"/>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Light Photo Section Break">
    <p:spTree>
      <p:nvGrpSpPr>
        <p:cNvPr id="1" name=""/>
        <p:cNvGrpSpPr/>
        <p:nvPr/>
      </p:nvGrpSpPr>
      <p:grpSpPr>
        <a:xfrm>
          <a:off x="0" y="0"/>
          <a:ext cx="0" cy="0"/>
          <a:chOff x="0" y="0"/>
          <a:chExt cx="0" cy="0"/>
        </a:xfrm>
      </p:grpSpPr>
      <p:pic>
        <p:nvPicPr>
          <p:cNvPr id="7" name="Picture 6" descr="getty_78481892_midres-wide.jpg"/>
          <p:cNvPicPr>
            <a:picLocks noChangeAspect="1"/>
          </p:cNvPicPr>
          <p:nvPr userDrawn="1"/>
        </p:nvPicPr>
        <p:blipFill>
          <a:blip r:embed="rId2" cstate="print"/>
          <a:srcRect t="35184" b="12953"/>
          <a:stretch>
            <a:fillRect/>
          </a:stretch>
        </p:blipFill>
        <p:spPr>
          <a:xfrm>
            <a:off x="-1" y="-1"/>
            <a:ext cx="9913423" cy="3429001"/>
          </a:xfrm>
          <a:prstGeom prst="rect">
            <a:avLst/>
          </a:prstGeom>
          <a:noFill/>
          <a:ln>
            <a:noFill/>
          </a:ln>
        </p:spPr>
      </p:pic>
      <p:sp>
        <p:nvSpPr>
          <p:cNvPr id="4098" name="Rectangle 2"/>
          <p:cNvSpPr>
            <a:spLocks noGrp="1" noChangeArrowheads="1"/>
          </p:cNvSpPr>
          <p:nvPr>
            <p:ph type="ctrTitle"/>
          </p:nvPr>
        </p:nvSpPr>
        <p:spPr>
          <a:xfrm>
            <a:off x="495300" y="781051"/>
            <a:ext cx="8583481" cy="822325"/>
          </a:xfrm>
        </p:spPr>
        <p:txBody>
          <a:bodyPr anchor="t"/>
          <a:lstStyle>
            <a:lvl1pPr>
              <a:defRPr sz="2500" b="1">
                <a:solidFill>
                  <a:schemeClr val="tx1"/>
                </a:solidFill>
              </a:defRPr>
            </a:lvl1pPr>
          </a:lstStyle>
          <a:p>
            <a:r>
              <a:rPr lang="en-US"/>
              <a:t>Click to edit Master title style</a:t>
            </a:r>
            <a:endParaRPr lang="en-US" dirty="0"/>
          </a:p>
        </p:txBody>
      </p:sp>
      <p:sp>
        <p:nvSpPr>
          <p:cNvPr id="4099" name="Rectangle 3"/>
          <p:cNvSpPr>
            <a:spLocks noGrp="1" noChangeArrowheads="1"/>
          </p:cNvSpPr>
          <p:nvPr>
            <p:ph type="subTitle" idx="1"/>
          </p:nvPr>
        </p:nvSpPr>
        <p:spPr>
          <a:xfrm>
            <a:off x="495300" y="3801291"/>
            <a:ext cx="8583481" cy="990600"/>
          </a:xfrm>
        </p:spPr>
        <p:txBody>
          <a:bodyPr/>
          <a:lstStyle>
            <a:lvl1pPr marL="222250" indent="-222250">
              <a:buFont typeface="Arial" pitchFamily="34" charset="0"/>
              <a:buChar char="•"/>
              <a:defRPr sz="1800">
                <a:solidFill>
                  <a:schemeClr val="tx1"/>
                </a:solidFill>
              </a:defRPr>
            </a:lvl1pPr>
          </a:lstStyle>
          <a:p>
            <a:r>
              <a:rPr lang="en-US"/>
              <a:t>Click to edit Master subtitle style</a:t>
            </a:r>
            <a:endParaRPr lang="en-US" dirty="0"/>
          </a:p>
        </p:txBody>
      </p:sp>
      <p:pic>
        <p:nvPicPr>
          <p:cNvPr id="6" name="Picture 28" descr="aon_logo_no_clear_space_red_CMYK"/>
          <p:cNvPicPr>
            <a:picLocks noChangeAspect="1" noChangeArrowheads="1"/>
          </p:cNvPicPr>
          <p:nvPr userDrawn="1"/>
        </p:nvPicPr>
        <p:blipFill>
          <a:blip r:embed="rId3" cstate="print"/>
          <a:stretch>
            <a:fillRect/>
          </a:stretch>
        </p:blipFill>
        <p:spPr bwMode="auto">
          <a:xfrm>
            <a:off x="8589924" y="6284422"/>
            <a:ext cx="818591" cy="34497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No Photo Section Break">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495300" y="781051"/>
            <a:ext cx="8583481" cy="822325"/>
          </a:xfrm>
        </p:spPr>
        <p:txBody>
          <a:bodyPr anchor="t"/>
          <a:lstStyle>
            <a:lvl1pPr>
              <a:defRPr sz="2500" b="1">
                <a:solidFill>
                  <a:srgbClr val="E11B22"/>
                </a:solidFill>
              </a:defRPr>
            </a:lvl1pPr>
          </a:lstStyle>
          <a:p>
            <a:r>
              <a:rPr lang="en-US"/>
              <a:t>Click to edit Master title style</a:t>
            </a:r>
            <a:endParaRPr lang="en-US" dirty="0"/>
          </a:p>
        </p:txBody>
      </p:sp>
      <p:sp>
        <p:nvSpPr>
          <p:cNvPr id="4099" name="Rectangle 3"/>
          <p:cNvSpPr>
            <a:spLocks noGrp="1" noChangeArrowheads="1"/>
          </p:cNvSpPr>
          <p:nvPr>
            <p:ph type="subTitle" idx="1"/>
          </p:nvPr>
        </p:nvSpPr>
        <p:spPr>
          <a:xfrm>
            <a:off x="495300" y="3801291"/>
            <a:ext cx="8583481" cy="990600"/>
          </a:xfrm>
        </p:spPr>
        <p:txBody>
          <a:bodyPr/>
          <a:lstStyle>
            <a:lvl1pPr marL="222250" indent="-222250">
              <a:buFont typeface="Arial" pitchFamily="34" charset="0"/>
              <a:buChar char="•"/>
              <a:defRPr sz="1800">
                <a:solidFill>
                  <a:schemeClr val="tx1"/>
                </a:solidFill>
              </a:defRPr>
            </a:lvl1pPr>
          </a:lstStyle>
          <a:p>
            <a:r>
              <a:rPr lang="en-US"/>
              <a:t>Click to edit Master subtitle style</a:t>
            </a:r>
            <a:endParaRPr lang="en-US" dirty="0"/>
          </a:p>
        </p:txBody>
      </p:sp>
      <p:pic>
        <p:nvPicPr>
          <p:cNvPr id="5" name="Picture 28" descr="aon_logo_no_clear_space_red_CMYK"/>
          <p:cNvPicPr>
            <a:picLocks noChangeAspect="1" noChangeArrowheads="1"/>
          </p:cNvPicPr>
          <p:nvPr userDrawn="1"/>
        </p:nvPicPr>
        <p:blipFill>
          <a:blip r:embed="rId2" cstate="print"/>
          <a:stretch>
            <a:fillRect/>
          </a:stretch>
        </p:blipFill>
        <p:spPr bwMode="auto">
          <a:xfrm>
            <a:off x="8589924" y="6284422"/>
            <a:ext cx="818591" cy="34497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ub-Section Break">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495300" y="781051"/>
            <a:ext cx="8583481" cy="822325"/>
          </a:xfrm>
        </p:spPr>
        <p:txBody>
          <a:bodyPr anchor="t"/>
          <a:lstStyle>
            <a:lvl1pPr>
              <a:defRPr sz="2500" b="1">
                <a:solidFill>
                  <a:srgbClr val="E11B22"/>
                </a:solidFill>
              </a:defRPr>
            </a:lvl1pPr>
          </a:lstStyle>
          <a:p>
            <a:r>
              <a:rPr lang="en-US"/>
              <a:t>Click to edit Master title style</a:t>
            </a:r>
            <a:endParaRPr lang="en-US" dirty="0"/>
          </a:p>
        </p:txBody>
      </p:sp>
      <p:pic>
        <p:nvPicPr>
          <p:cNvPr id="4" name="Picture 28" descr="aon_logo_no_clear_space_red_CMYK"/>
          <p:cNvPicPr>
            <a:picLocks noChangeAspect="1" noChangeArrowheads="1"/>
          </p:cNvPicPr>
          <p:nvPr userDrawn="1"/>
        </p:nvPicPr>
        <p:blipFill>
          <a:blip r:embed="rId2" cstate="print"/>
          <a:stretch>
            <a:fillRect/>
          </a:stretch>
        </p:blipFill>
        <p:spPr bwMode="auto">
          <a:xfrm>
            <a:off x="9026925" y="6284424"/>
            <a:ext cx="684000" cy="288259"/>
          </a:xfrm>
          <a:prstGeom prst="rect">
            <a:avLst/>
          </a:prstGeom>
          <a:noFill/>
          <a:ln>
            <a:noFill/>
          </a:ln>
        </p:spPr>
      </p:pic>
      <p:pic>
        <p:nvPicPr>
          <p:cNvPr id="9" name="Picture 2"/>
          <p:cNvPicPr>
            <a:picLocks noChangeAspect="1" noChangeArrowheads="1"/>
          </p:cNvPicPr>
          <p:nvPr userDrawn="1"/>
        </p:nvPicPr>
        <p:blipFill>
          <a:blip r:embed="rId3" cstate="print"/>
          <a:srcRect/>
          <a:stretch>
            <a:fillRect/>
          </a:stretch>
        </p:blipFill>
        <p:spPr bwMode="auto">
          <a:xfrm>
            <a:off x="8885552" y="74427"/>
            <a:ext cx="792000" cy="792000"/>
          </a:xfrm>
          <a:prstGeom prst="rect">
            <a:avLst/>
          </a:prstGeom>
          <a:noFill/>
          <a:ln w="9525">
            <a:noFill/>
            <a:miter lim="800000"/>
            <a:headEnd/>
            <a:tailEnd/>
          </a:ln>
          <a:effec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Dark Photo Cover">
    <p:spTree>
      <p:nvGrpSpPr>
        <p:cNvPr id="1" name=""/>
        <p:cNvGrpSpPr/>
        <p:nvPr/>
      </p:nvGrpSpPr>
      <p:grpSpPr>
        <a:xfrm>
          <a:off x="0" y="0"/>
          <a:ext cx="0" cy="0"/>
          <a:chOff x="0" y="0"/>
          <a:chExt cx="0" cy="0"/>
        </a:xfrm>
      </p:grpSpPr>
      <p:pic>
        <p:nvPicPr>
          <p:cNvPr id="10" name="Picture 8" descr="7"/>
          <p:cNvPicPr>
            <a:picLocks noChangeAspect="1" noChangeArrowheads="1"/>
          </p:cNvPicPr>
          <p:nvPr userDrawn="1"/>
        </p:nvPicPr>
        <p:blipFill>
          <a:blip r:embed="rId2" cstate="print"/>
          <a:srcRect/>
          <a:stretch>
            <a:fillRect/>
          </a:stretch>
        </p:blipFill>
        <p:spPr bwMode="auto">
          <a:xfrm>
            <a:off x="0" y="0"/>
            <a:ext cx="9906000" cy="6858000"/>
          </a:xfrm>
          <a:prstGeom prst="rect">
            <a:avLst/>
          </a:prstGeom>
          <a:noFill/>
        </p:spPr>
      </p:pic>
      <p:pic>
        <p:nvPicPr>
          <p:cNvPr id="11" name="Picture 11" descr="aon_logo_no_clear_space_white"/>
          <p:cNvPicPr>
            <a:picLocks noChangeAspect="1" noChangeArrowheads="1"/>
          </p:cNvPicPr>
          <p:nvPr userDrawn="1"/>
        </p:nvPicPr>
        <p:blipFill>
          <a:blip r:embed="rId3" cstate="print"/>
          <a:stretch>
            <a:fillRect/>
          </a:stretch>
        </p:blipFill>
        <p:spPr bwMode="auto">
          <a:xfrm>
            <a:off x="8039100" y="6078356"/>
            <a:ext cx="1371600" cy="578032"/>
          </a:xfrm>
          <a:prstGeom prst="rect">
            <a:avLst/>
          </a:prstGeom>
          <a:noFill/>
          <a:ln>
            <a:noFill/>
          </a:ln>
        </p:spPr>
      </p:pic>
      <p:sp>
        <p:nvSpPr>
          <p:cNvPr id="12" name="Rectangle 12"/>
          <p:cNvSpPr>
            <a:spLocks noChangeArrowheads="1"/>
          </p:cNvSpPr>
          <p:nvPr userDrawn="1"/>
        </p:nvSpPr>
        <p:spPr bwMode="auto">
          <a:xfrm>
            <a:off x="510779" y="5448300"/>
            <a:ext cx="7040827" cy="1193800"/>
          </a:xfrm>
          <a:prstGeom prst="rect">
            <a:avLst/>
          </a:prstGeom>
          <a:noFill/>
          <a:ln w="9525">
            <a:noFill/>
            <a:miter lim="800000"/>
            <a:headEnd/>
            <a:tailEnd/>
          </a:ln>
        </p:spPr>
        <p:txBody>
          <a:bodyPr lIns="0" tIns="0" rIns="0" bIns="0" anchor="b"/>
          <a:lstStyle/>
          <a:p>
            <a:pPr>
              <a:lnSpc>
                <a:spcPts val="1400"/>
              </a:lnSpc>
            </a:pPr>
            <a:r>
              <a:rPr lang="en-US" sz="1400" b="1" dirty="0">
                <a:solidFill>
                  <a:schemeClr val="bg1"/>
                </a:solidFill>
              </a:rPr>
              <a:t>Prepared by [Business Unit/Tier 2] (Arial 14 bold, 14 pt line spacing)</a:t>
            </a:r>
            <a:br>
              <a:rPr lang="en-US" sz="1400" b="1" dirty="0">
                <a:solidFill>
                  <a:schemeClr val="bg1"/>
                </a:solidFill>
              </a:rPr>
            </a:br>
            <a:r>
              <a:rPr lang="en-US" sz="1200" dirty="0">
                <a:solidFill>
                  <a:schemeClr val="bg1"/>
                </a:solidFill>
              </a:rPr>
              <a:t>[Market/Division/Tier 3 (Optional)  |  Practice Group/Tier 4 (Optional) </a:t>
            </a:r>
            <a:br>
              <a:rPr lang="en-US" sz="1200" dirty="0">
                <a:solidFill>
                  <a:schemeClr val="bg1"/>
                </a:solidFill>
              </a:rPr>
            </a:br>
            <a:r>
              <a:rPr lang="en-US" sz="1200" dirty="0">
                <a:solidFill>
                  <a:schemeClr val="bg1"/>
                </a:solidFill>
              </a:rPr>
              <a:t>(Arial 12 regular, 14 pt line spacing)</a:t>
            </a:r>
          </a:p>
          <a:p>
            <a:pPr>
              <a:lnSpc>
                <a:spcPts val="1400"/>
              </a:lnSpc>
            </a:pPr>
            <a:endParaRPr lang="en-US" sz="1200" dirty="0">
              <a:solidFill>
                <a:schemeClr val="bg1"/>
              </a:solidFill>
            </a:endParaRPr>
          </a:p>
          <a:p>
            <a:pPr>
              <a:lnSpc>
                <a:spcPts val="1400"/>
              </a:lnSpc>
            </a:pPr>
            <a:r>
              <a:rPr lang="en-US" sz="1200" dirty="0">
                <a:solidFill>
                  <a:schemeClr val="bg1"/>
                </a:solidFill>
              </a:rPr>
              <a:t>Presentation to [Insert Client Name Here] (edit this text on Master</a:t>
            </a:r>
            <a:r>
              <a:rPr lang="en-US" sz="1200" baseline="0" dirty="0">
                <a:solidFill>
                  <a:schemeClr val="bg1"/>
                </a:solidFill>
              </a:rPr>
              <a:t> Slide)</a:t>
            </a:r>
            <a:endParaRPr lang="en-US" sz="1200" dirty="0">
              <a:solidFill>
                <a:schemeClr val="bg1"/>
              </a:solidFill>
            </a:endParaRPr>
          </a:p>
        </p:txBody>
      </p:sp>
      <p:sp>
        <p:nvSpPr>
          <p:cNvPr id="4098" name="Rectangle 2"/>
          <p:cNvSpPr>
            <a:spLocks noGrp="1" noChangeArrowheads="1"/>
          </p:cNvSpPr>
          <p:nvPr>
            <p:ph type="ctrTitle"/>
          </p:nvPr>
        </p:nvSpPr>
        <p:spPr>
          <a:xfrm>
            <a:off x="495300" y="781051"/>
            <a:ext cx="8583481" cy="822325"/>
          </a:xfrm>
        </p:spPr>
        <p:txBody>
          <a:bodyPr anchor="t"/>
          <a:lstStyle>
            <a:lvl1pPr>
              <a:defRPr sz="2500" b="1">
                <a:solidFill>
                  <a:schemeClr val="bg1"/>
                </a:solidFill>
              </a:defRPr>
            </a:lvl1pPr>
          </a:lstStyle>
          <a:p>
            <a:r>
              <a:rPr lang="en-US"/>
              <a:t>Click to edit Master title style</a:t>
            </a:r>
            <a:endParaRPr lang="en-US" dirty="0"/>
          </a:p>
        </p:txBody>
      </p:sp>
      <p:sp>
        <p:nvSpPr>
          <p:cNvPr id="4099" name="Rectangle 3"/>
          <p:cNvSpPr>
            <a:spLocks noGrp="1" noChangeArrowheads="1"/>
          </p:cNvSpPr>
          <p:nvPr>
            <p:ph type="subTitle" idx="1"/>
          </p:nvPr>
        </p:nvSpPr>
        <p:spPr>
          <a:xfrm>
            <a:off x="495300" y="1830388"/>
            <a:ext cx="8583481" cy="990600"/>
          </a:xfrm>
        </p:spPr>
        <p:txBody>
          <a:bodyPr/>
          <a:lstStyle>
            <a:lvl1pPr marL="0" indent="0">
              <a:buFont typeface="Wingdings" pitchFamily="2" charset="2"/>
              <a:buNone/>
              <a:defRPr sz="1800">
                <a:solidFill>
                  <a:schemeClr val="bg1"/>
                </a:solidFill>
              </a:defRPr>
            </a:lvl1pPr>
          </a:lstStyle>
          <a:p>
            <a:r>
              <a:rPr lang="en-US"/>
              <a:t>Click to edit Master subtitle style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Dark Photo Section Break">
    <p:spTree>
      <p:nvGrpSpPr>
        <p:cNvPr id="1" name=""/>
        <p:cNvGrpSpPr/>
        <p:nvPr/>
      </p:nvGrpSpPr>
      <p:grpSpPr>
        <a:xfrm>
          <a:off x="0" y="0"/>
          <a:ext cx="0" cy="0"/>
          <a:chOff x="0" y="0"/>
          <a:chExt cx="0" cy="0"/>
        </a:xfrm>
      </p:grpSpPr>
      <p:pic>
        <p:nvPicPr>
          <p:cNvPr id="6" name="Picture 7" descr="7"/>
          <p:cNvPicPr>
            <a:picLocks noChangeAspect="1" noChangeArrowheads="1"/>
          </p:cNvPicPr>
          <p:nvPr userDrawn="1"/>
        </p:nvPicPr>
        <p:blipFill>
          <a:blip r:embed="rId2" cstate="print"/>
          <a:srcRect t="13681" b="36320"/>
          <a:stretch>
            <a:fillRect/>
          </a:stretch>
        </p:blipFill>
        <p:spPr bwMode="auto">
          <a:xfrm>
            <a:off x="0" y="0"/>
            <a:ext cx="9906000" cy="3429000"/>
          </a:xfrm>
          <a:prstGeom prst="rect">
            <a:avLst/>
          </a:prstGeom>
          <a:noFill/>
        </p:spPr>
      </p:pic>
      <p:sp>
        <p:nvSpPr>
          <p:cNvPr id="4098" name="Rectangle 2"/>
          <p:cNvSpPr>
            <a:spLocks noGrp="1" noChangeArrowheads="1"/>
          </p:cNvSpPr>
          <p:nvPr>
            <p:ph type="ctrTitle"/>
          </p:nvPr>
        </p:nvSpPr>
        <p:spPr>
          <a:xfrm>
            <a:off x="495300" y="781051"/>
            <a:ext cx="8583481" cy="822325"/>
          </a:xfrm>
        </p:spPr>
        <p:txBody>
          <a:bodyPr anchor="t"/>
          <a:lstStyle>
            <a:lvl1pPr>
              <a:defRPr sz="2500" b="1">
                <a:solidFill>
                  <a:schemeClr val="bg1"/>
                </a:solidFill>
              </a:defRPr>
            </a:lvl1pPr>
          </a:lstStyle>
          <a:p>
            <a:r>
              <a:rPr lang="en-US"/>
              <a:t>Click to edit Master title style</a:t>
            </a:r>
            <a:endParaRPr lang="en-US" dirty="0"/>
          </a:p>
        </p:txBody>
      </p:sp>
      <p:sp>
        <p:nvSpPr>
          <p:cNvPr id="4099" name="Rectangle 3"/>
          <p:cNvSpPr>
            <a:spLocks noGrp="1" noChangeArrowheads="1"/>
          </p:cNvSpPr>
          <p:nvPr>
            <p:ph type="subTitle" idx="1"/>
          </p:nvPr>
        </p:nvSpPr>
        <p:spPr>
          <a:xfrm>
            <a:off x="495300" y="3801291"/>
            <a:ext cx="8583481" cy="990600"/>
          </a:xfrm>
        </p:spPr>
        <p:txBody>
          <a:bodyPr/>
          <a:lstStyle>
            <a:lvl1pPr marL="0" indent="0">
              <a:buFont typeface="Wingdings" pitchFamily="2" charset="2"/>
              <a:buNone/>
              <a:defRPr sz="1800">
                <a:solidFill>
                  <a:schemeClr val="tx1"/>
                </a:solidFill>
              </a:defRPr>
            </a:lvl1pPr>
          </a:lstStyle>
          <a:p>
            <a:r>
              <a:rPr lang="en-US"/>
              <a:t>Click to edit Master subtitle style</a:t>
            </a:r>
            <a:endParaRPr lang="en-US" dirty="0"/>
          </a:p>
        </p:txBody>
      </p:sp>
      <p:pic>
        <p:nvPicPr>
          <p:cNvPr id="8" name="Picture 28" descr="aon_logo_no_clear_space_red_CMYK"/>
          <p:cNvPicPr>
            <a:picLocks noChangeAspect="1" noChangeArrowheads="1"/>
          </p:cNvPicPr>
          <p:nvPr userDrawn="1"/>
        </p:nvPicPr>
        <p:blipFill>
          <a:blip r:embed="rId3" cstate="print"/>
          <a:stretch>
            <a:fillRect/>
          </a:stretch>
        </p:blipFill>
        <p:spPr bwMode="auto">
          <a:xfrm>
            <a:off x="8589924" y="6284422"/>
            <a:ext cx="818591" cy="34497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cover - no ima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0001" cy="3228922"/>
          </a:xfrm>
          <a:prstGeom prst="rect">
            <a:avLst/>
          </a:prstGeom>
        </p:spPr>
      </p:pic>
      <p:sp>
        <p:nvSpPr>
          <p:cNvPr id="7" name="Rectangle 9"/>
          <p:cNvSpPr>
            <a:spLocks noGrp="1" noChangeArrowheads="1"/>
          </p:cNvSpPr>
          <p:nvPr>
            <p:ph type="ctrTitle" hasCustomPrompt="1"/>
          </p:nvPr>
        </p:nvSpPr>
        <p:spPr>
          <a:xfrm>
            <a:off x="495300" y="4123138"/>
            <a:ext cx="8915400" cy="822325"/>
          </a:xfrm>
          <a:prstGeom prst="rect">
            <a:avLst/>
          </a:prstGeom>
        </p:spPr>
        <p:txBody>
          <a:bodyPr lIns="0" tIns="0" rIns="0" bIns="0"/>
          <a:lstStyle>
            <a:lvl1pPr>
              <a:defRPr sz="2800" baseline="0">
                <a:solidFill>
                  <a:schemeClr val="tx1"/>
                </a:solidFill>
              </a:defRPr>
            </a:lvl1pPr>
          </a:lstStyle>
          <a:p>
            <a:r>
              <a:rPr lang="en-US" dirty="0"/>
              <a:t>28 </a:t>
            </a:r>
            <a:r>
              <a:rPr lang="en-US" dirty="0" err="1"/>
              <a:t>pt</a:t>
            </a:r>
            <a:r>
              <a:rPr lang="en-US" dirty="0"/>
              <a:t> Arial Bold, 0.9 line spacing, max title is two lines. Title image is 3.75×9.75″ @150dpi.</a:t>
            </a:r>
          </a:p>
        </p:txBody>
      </p:sp>
      <p:sp>
        <p:nvSpPr>
          <p:cNvPr id="11" name="Subtitle 10"/>
          <p:cNvSpPr>
            <a:spLocks noGrp="1" noChangeArrowheads="1"/>
          </p:cNvSpPr>
          <p:nvPr>
            <p:ph type="subTitle" idx="1" hasCustomPrompt="1"/>
          </p:nvPr>
        </p:nvSpPr>
        <p:spPr>
          <a:xfrm>
            <a:off x="495300" y="5067300"/>
            <a:ext cx="8915400" cy="838200"/>
          </a:xfrm>
          <a:prstGeom prst="rect">
            <a:avLst/>
          </a:prstGeom>
        </p:spPr>
        <p:txBody>
          <a:bodyPr lIns="0" tIns="0" rIns="0" bIns="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500" baseline="0"/>
            </a:lvl1pPr>
          </a:lstStyle>
          <a:p>
            <a:r>
              <a:rPr lang="en-US" dirty="0"/>
              <a:t>15 </a:t>
            </a:r>
            <a:r>
              <a:rPr lang="en-US" dirty="0" err="1"/>
              <a:t>pt</a:t>
            </a:r>
            <a:r>
              <a:rPr lang="en-US" dirty="0"/>
              <a:t> Arial, </a:t>
            </a:r>
            <a:r>
              <a:rPr lang="ru-RU" dirty="0"/>
              <a:t>0</a:t>
            </a:r>
            <a:r>
              <a:rPr lang="en-US" dirty="0"/>
              <a:t>.9 line spacing, max subtitle is four lines. Edit the Cover Master Slide to change the image on the cover page: Go to the View tab and click on Slide Master; Click on Slide Master #1 called “cover”; right-click on the picture, select “Change Picture” from the drop down menu.</a:t>
            </a:r>
          </a:p>
        </p:txBody>
      </p:sp>
    </p:spTree>
    <p:extLst>
      <p:ext uri="{BB962C8B-B14F-4D97-AF65-F5344CB8AC3E}">
        <p14:creationId xmlns:p14="http://schemas.microsoft.com/office/powerpoint/2010/main" val="36281439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95300" y="1144588"/>
            <a:ext cx="8915400" cy="4722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2816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95300" y="1144588"/>
            <a:ext cx="8915400" cy="47228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9732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228600"/>
            <a:ext cx="8915400" cy="276999"/>
          </a:xfrm>
        </p:spPr>
        <p:txBody>
          <a:bodyPr anchor="t" anchorCtr="0">
            <a:spAutoFit/>
          </a:bodyPr>
          <a:lstStyle/>
          <a:p>
            <a:r>
              <a:rPr lang="en-US" dirty="0"/>
              <a:t>Click to edit Master title style</a:t>
            </a:r>
          </a:p>
        </p:txBody>
      </p:sp>
      <p:sp>
        <p:nvSpPr>
          <p:cNvPr id="3" name="Content Placeholder 2"/>
          <p:cNvSpPr>
            <a:spLocks noGrp="1"/>
          </p:cNvSpPr>
          <p:nvPr>
            <p:ph idx="1"/>
          </p:nvPr>
        </p:nvSpPr>
        <p:spPr>
          <a:xfrm>
            <a:off x="495300" y="1144589"/>
            <a:ext cx="8915400" cy="4722812"/>
          </a:xfrm>
        </p:spPr>
        <p:txBody>
          <a:bodyPr/>
          <a:lstStyle>
            <a:lvl2pPr marL="454025" indent="-219075">
              <a:defRPr/>
            </a:lvl2pPr>
            <a:lvl3pPr marL="692150" indent="-228600">
              <a:defRPr/>
            </a:lvl3pPr>
            <a:lvl4pPr marL="914400" indent="-225425">
              <a:defRPr/>
            </a:lvl4pPr>
            <a:lvl5pPr marL="1143000" indent="-2317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p:cNvSpPr>
            <a:spLocks noGrp="1"/>
          </p:cNvSpPr>
          <p:nvPr>
            <p:ph type="body" sz="quarter" idx="13"/>
          </p:nvPr>
        </p:nvSpPr>
        <p:spPr>
          <a:xfrm>
            <a:off x="495300" y="514351"/>
            <a:ext cx="8915400" cy="219075"/>
          </a:xfrm>
        </p:spPr>
        <p:txBody>
          <a:bodyPr/>
          <a:lstStyle>
            <a:lvl1pPr>
              <a:buNone/>
              <a:defRPr sz="1600">
                <a:solidFill>
                  <a:srgbClr val="E11B22"/>
                </a:solidFill>
              </a:defRPr>
            </a:lvl1pPr>
          </a:lstStyle>
          <a:p>
            <a:pPr lvl="0"/>
            <a:r>
              <a:rPr lang="en-US" dirty="0"/>
              <a:t>Click to edit Master text styles</a:t>
            </a:r>
          </a:p>
        </p:txBody>
      </p:sp>
    </p:spTree>
    <p:extLst>
      <p:ext uri="{BB962C8B-B14F-4D97-AF65-F5344CB8AC3E}">
        <p14:creationId xmlns:p14="http://schemas.microsoft.com/office/powerpoint/2010/main" val="1012673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header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95300" y="1600201"/>
            <a:ext cx="8915400" cy="4274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7"/>
          <p:cNvSpPr>
            <a:spLocks noGrp="1"/>
          </p:cNvSpPr>
          <p:nvPr>
            <p:ph sz="quarter" idx="13"/>
          </p:nvPr>
        </p:nvSpPr>
        <p:spPr>
          <a:xfrm>
            <a:off x="495300" y="1144588"/>
            <a:ext cx="8915400" cy="227012"/>
          </a:xfrm>
        </p:spPr>
        <p:txBody>
          <a:bodyPr/>
          <a:lstStyle>
            <a:lvl1pPr>
              <a:buNone/>
              <a:defRPr sz="1800" b="0"/>
            </a:lvl1pPr>
          </a:lstStyle>
          <a:p>
            <a:pPr lvl="0"/>
            <a:r>
              <a:rPr lang="en-US" dirty="0"/>
              <a:t>Click to edit Master text styles</a:t>
            </a:r>
          </a:p>
        </p:txBody>
      </p:sp>
    </p:spTree>
    <p:extLst>
      <p:ext uri="{BB962C8B-B14F-4D97-AF65-F5344CB8AC3E}">
        <p14:creationId xmlns:p14="http://schemas.microsoft.com/office/powerpoint/2010/main" val="6783690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5300" y="1144589"/>
            <a:ext cx="4375150" cy="472281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35550" y="1144589"/>
            <a:ext cx="4375150" cy="4722813"/>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42387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headers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495300" y="1143224"/>
            <a:ext cx="4376870"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1828801"/>
            <a:ext cx="4376870" cy="4038601"/>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32111" y="1143224"/>
            <a:ext cx="4378590"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1828801"/>
            <a:ext cx="4378590" cy="4038600"/>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4319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waterm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Box 3"/>
          <p:cNvSpPr txBox="1"/>
          <p:nvPr userDrawn="1"/>
        </p:nvSpPr>
        <p:spPr>
          <a:xfrm rot="20107531">
            <a:off x="586138" y="2532699"/>
            <a:ext cx="8724338" cy="2215991"/>
          </a:xfrm>
          <a:prstGeom prst="rect">
            <a:avLst/>
          </a:prstGeom>
          <a:noFill/>
        </p:spPr>
        <p:txBody>
          <a:bodyPr wrap="square" rtlCol="0">
            <a:spAutoFit/>
          </a:bodyPr>
          <a:lstStyle/>
          <a:p>
            <a:pPr algn="ctr"/>
            <a:r>
              <a:rPr lang="en-US" sz="13800" b="1" dirty="0">
                <a:solidFill>
                  <a:srgbClr val="C9CAC8"/>
                </a:solidFill>
              </a:rPr>
              <a:t>DRAFT</a:t>
            </a:r>
          </a:p>
        </p:txBody>
      </p:sp>
      <p:sp>
        <p:nvSpPr>
          <p:cNvPr id="5" name="Content Placeholder 2"/>
          <p:cNvSpPr>
            <a:spLocks noGrp="1"/>
          </p:cNvSpPr>
          <p:nvPr>
            <p:ph idx="1"/>
          </p:nvPr>
        </p:nvSpPr>
        <p:spPr>
          <a:xfrm>
            <a:off x="495300" y="1144589"/>
            <a:ext cx="8915400" cy="4722812"/>
          </a:xfrm>
        </p:spPr>
        <p:txBody>
          <a:bodyPr/>
          <a:lstStyle>
            <a:lvl2pPr marL="454025" indent="-219075">
              <a:defRPr/>
            </a:lvl2pPr>
            <a:lvl3pPr marL="692150" indent="-228600">
              <a:defRPr/>
            </a:lvl3pPr>
            <a:lvl4pPr marL="914400" indent="-225425">
              <a:defRPr/>
            </a:lvl4pPr>
            <a:lvl5pPr marL="1143000" indent="-23177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3190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fld id="{7F1884AD-58C5-4E84-BF49-F36634EB3C64}" type="slidenum">
              <a:rPr lang="en-US"/>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Date Placeholder 2"/>
          <p:cNvSpPr>
            <a:spLocks noGrp="1"/>
          </p:cNvSpPr>
          <p:nvPr>
            <p:ph type="dt" sz="half" idx="10"/>
          </p:nvPr>
        </p:nvSpPr>
        <p:spPr>
          <a:xfrm>
            <a:off x="1144432" y="6547556"/>
            <a:ext cx="1350412" cy="232657"/>
          </a:xfrm>
          <a:prstGeom prst="rect">
            <a:avLst/>
          </a:prstGeom>
        </p:spPr>
        <p:txBody>
          <a:bodyPr/>
          <a:lstStyle>
            <a:lvl1pPr>
              <a:defRPr/>
            </a:lvl1pPr>
          </a:lstStyle>
          <a:p>
            <a:endParaRPr lang="en-US" dirty="0">
              <a:solidFill>
                <a:srgbClr val="000000"/>
              </a:solidFill>
            </a:endParaRPr>
          </a:p>
        </p:txBody>
      </p:sp>
      <p:sp>
        <p:nvSpPr>
          <p:cNvPr id="4" name="Footer Placeholder 3"/>
          <p:cNvSpPr>
            <a:spLocks noGrp="1"/>
          </p:cNvSpPr>
          <p:nvPr>
            <p:ph type="ftr" sz="quarter" idx="11"/>
          </p:nvPr>
        </p:nvSpPr>
        <p:spPr>
          <a:xfrm>
            <a:off x="2476500" y="6537325"/>
            <a:ext cx="4953000" cy="242888"/>
          </a:xfrm>
          <a:prstGeom prst="rect">
            <a:avLst/>
          </a:prstGeom>
        </p:spPr>
        <p:txBody>
          <a:bodyPr/>
          <a:lstStyle>
            <a:lvl1pPr>
              <a:defRPr/>
            </a:lvl1pPr>
          </a:lstStyle>
          <a:p>
            <a:r>
              <a:rPr lang="en-US" dirty="0">
                <a:solidFill>
                  <a:srgbClr val="000000"/>
                </a:solidFill>
              </a:rPr>
              <a:t>DRAFT / Confidential - For Discussion Purposes Only</a:t>
            </a:r>
          </a:p>
        </p:txBody>
      </p:sp>
      <p:sp>
        <p:nvSpPr>
          <p:cNvPr id="5" name="Slide Number Placeholder 4"/>
          <p:cNvSpPr>
            <a:spLocks noGrp="1"/>
          </p:cNvSpPr>
          <p:nvPr>
            <p:ph type="sldNum" sz="quarter" idx="12"/>
          </p:nvPr>
        </p:nvSpPr>
        <p:spPr>
          <a:xfrm>
            <a:off x="7649633" y="6537325"/>
            <a:ext cx="1761067" cy="242888"/>
          </a:xfrm>
          <a:prstGeom prst="rect">
            <a:avLst/>
          </a:prstGeom>
        </p:spPr>
        <p:txBody>
          <a:bodyPr/>
          <a:lstStyle>
            <a:lvl1pPr>
              <a:defRPr/>
            </a:lvl1pPr>
          </a:lstStyle>
          <a:p>
            <a:fld id="{2B3B53DD-3F7B-4A29-B24F-79F60BA4E4BA}"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794780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DRAFT Title and Content">
    <p:spTree>
      <p:nvGrpSpPr>
        <p:cNvPr id="1" name=""/>
        <p:cNvGrpSpPr/>
        <p:nvPr/>
      </p:nvGrpSpPr>
      <p:grpSpPr>
        <a:xfrm>
          <a:off x="0" y="0"/>
          <a:ext cx="0" cy="0"/>
          <a:chOff x="0" y="0"/>
          <a:chExt cx="0" cy="0"/>
        </a:xfrm>
      </p:grpSpPr>
      <p:sp>
        <p:nvSpPr>
          <p:cNvPr id="7" name="TextBox 6"/>
          <p:cNvSpPr txBox="1"/>
          <p:nvPr userDrawn="1"/>
        </p:nvSpPr>
        <p:spPr>
          <a:xfrm rot="20147015">
            <a:off x="1129153" y="2105561"/>
            <a:ext cx="8094856" cy="2646878"/>
          </a:xfrm>
          <a:prstGeom prst="rect">
            <a:avLst/>
          </a:prstGeom>
          <a:noFill/>
        </p:spPr>
        <p:txBody>
          <a:bodyPr wrap="square" rtlCol="0">
            <a:spAutoFit/>
          </a:bodyPr>
          <a:lstStyle/>
          <a:p>
            <a:r>
              <a:rPr lang="en-US" sz="16600" b="1" dirty="0">
                <a:solidFill>
                  <a:srgbClr val="C9CAC8"/>
                </a:solidFill>
              </a:rPr>
              <a:t>DRAFT</a:t>
            </a:r>
            <a:endParaRPr lang="en-US" b="1" dirty="0">
              <a:solidFill>
                <a:srgbClr val="C9CAC8"/>
              </a:solidFill>
            </a:endParaRPr>
          </a:p>
        </p:txBody>
      </p:sp>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lvl1pPr>
              <a:defRPr/>
            </a:lvl1pPr>
          </a:lstStyle>
          <a:p>
            <a:fld id="{7F1884AD-58C5-4E84-BF49-F36634EB3C64}" type="slidenum">
              <a:rPr lang="en-US"/>
              <a:pPr/>
              <a:t>‹#›</a:t>
            </a:fld>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3273" y="304800"/>
            <a:ext cx="8915400" cy="520700"/>
          </a:xfrm>
        </p:spPr>
        <p:txBody>
          <a:bodyPr/>
          <a:lstStyle/>
          <a:p>
            <a:r>
              <a:rPr lang="en-US"/>
              <a:t>Click to edit Master title style</a:t>
            </a:r>
          </a:p>
        </p:txBody>
      </p:sp>
      <p:sp>
        <p:nvSpPr>
          <p:cNvPr id="3" name="Content Placeholder 2"/>
          <p:cNvSpPr>
            <a:spLocks noGrp="1"/>
          </p:cNvSpPr>
          <p:nvPr>
            <p:ph idx="1"/>
          </p:nvPr>
        </p:nvSpPr>
        <p:spPr>
          <a:xfrm>
            <a:off x="293273" y="1587500"/>
            <a:ext cx="8915400" cy="4508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231701" y="6535109"/>
            <a:ext cx="324000" cy="288000"/>
          </a:xfrm>
        </p:spPr>
        <p:txBody>
          <a:bodyPr/>
          <a:lstStyle>
            <a:lvl1pPr>
              <a:defRPr/>
            </a:lvl1pPr>
          </a:lstStyle>
          <a:p>
            <a:fld id="{7F1884AD-58C5-4E84-BF49-F36634EB3C64}" type="slidenum">
              <a:rPr lang="en-US"/>
              <a:pPr/>
              <a:t>‹#›</a:t>
            </a:fld>
            <a:endParaRPr lang="en-US" dirty="0"/>
          </a:p>
        </p:txBody>
      </p:sp>
      <p:sp>
        <p:nvSpPr>
          <p:cNvPr id="8" name="Content Placeholder 7"/>
          <p:cNvSpPr>
            <a:spLocks noGrp="1"/>
          </p:cNvSpPr>
          <p:nvPr>
            <p:ph sz="quarter" idx="13"/>
          </p:nvPr>
        </p:nvSpPr>
        <p:spPr>
          <a:xfrm>
            <a:off x="293273" y="1144588"/>
            <a:ext cx="8915400" cy="227012"/>
          </a:xfrm>
        </p:spPr>
        <p:txBody>
          <a:bodyPr/>
          <a:lstStyle>
            <a:lvl1pPr>
              <a:buNone/>
              <a:defRPr sz="1800"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293273" y="304800"/>
            <a:ext cx="8915400" cy="520700"/>
          </a:xfrm>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lvl1pPr>
              <a:defRPr/>
            </a:lvl1pPr>
          </a:lstStyle>
          <a:p>
            <a:fld id="{7F1884AD-58C5-4E84-BF49-F36634EB3C64}" type="slidenum">
              <a:rPr lang="en-US"/>
              <a:pPr/>
              <a:t>‹#›</a:t>
            </a:fld>
            <a:endParaRPr lang="en-US" dirty="0"/>
          </a:p>
        </p:txBody>
      </p:sp>
      <p:sp>
        <p:nvSpPr>
          <p:cNvPr id="8" name="Content Placeholder 7"/>
          <p:cNvSpPr>
            <a:spLocks noGrp="1"/>
          </p:cNvSpPr>
          <p:nvPr>
            <p:ph sz="quarter" idx="13"/>
          </p:nvPr>
        </p:nvSpPr>
        <p:spPr>
          <a:xfrm>
            <a:off x="293273" y="1144588"/>
            <a:ext cx="8915400" cy="227012"/>
          </a:xfrm>
        </p:spPr>
        <p:txBody>
          <a:bodyPr/>
          <a:lstStyle>
            <a:lvl1pPr>
              <a:buNone/>
              <a:defRPr sz="1800"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93273" y="304800"/>
            <a:ext cx="8915400" cy="520700"/>
          </a:xfrm>
        </p:spPr>
        <p:txBody>
          <a:bodyPr/>
          <a:lstStyle/>
          <a:p>
            <a:r>
              <a:rPr lang="en-US"/>
              <a:t>Click to edit Master title style</a:t>
            </a:r>
          </a:p>
        </p:txBody>
      </p:sp>
      <p:sp>
        <p:nvSpPr>
          <p:cNvPr id="3" name="Content Placeholder 2"/>
          <p:cNvSpPr>
            <a:spLocks noGrp="1"/>
          </p:cNvSpPr>
          <p:nvPr>
            <p:ph sz="half" idx="1"/>
          </p:nvPr>
        </p:nvSpPr>
        <p:spPr>
          <a:xfrm>
            <a:off x="293273" y="1144588"/>
            <a:ext cx="4375150" cy="495141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35550" y="1144588"/>
            <a:ext cx="4375150" cy="4951412"/>
          </a:xfrm>
        </p:spPr>
        <p:txBody>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vl1pPr>
          </a:lstStyle>
          <a:p>
            <a:fld id="{3F301D48-1639-4E76-8BB6-C9971707D822}"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 Subheads">
    <p:spTree>
      <p:nvGrpSpPr>
        <p:cNvPr id="1" name=""/>
        <p:cNvGrpSpPr/>
        <p:nvPr/>
      </p:nvGrpSpPr>
      <p:grpSpPr>
        <a:xfrm>
          <a:off x="0" y="0"/>
          <a:ext cx="0" cy="0"/>
          <a:chOff x="0" y="0"/>
          <a:chExt cx="0" cy="0"/>
        </a:xfrm>
      </p:grpSpPr>
      <p:sp>
        <p:nvSpPr>
          <p:cNvPr id="2" name="Title 1"/>
          <p:cNvSpPr>
            <a:spLocks noGrp="1"/>
          </p:cNvSpPr>
          <p:nvPr>
            <p:ph type="title"/>
          </p:nvPr>
        </p:nvSpPr>
        <p:spPr>
          <a:xfrm>
            <a:off x="293273" y="326890"/>
            <a:ext cx="8915400" cy="506412"/>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93273" y="1143224"/>
            <a:ext cx="4376870"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93273" y="1822174"/>
            <a:ext cx="4376870"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8313" y="1143224"/>
            <a:ext cx="4378590" cy="444277"/>
          </a:xfrm>
        </p:spPr>
        <p:txBody>
          <a:bodyPr anchor="t"/>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968313" y="1822174"/>
            <a:ext cx="4378590" cy="3951288"/>
          </a:xfrm>
        </p:spPr>
        <p:txBody>
          <a:bodyPr/>
          <a:lstStyle>
            <a:lvl1pPr>
              <a:defRPr sz="1400"/>
            </a:lvl1pPr>
            <a:lvl2pPr>
              <a:defRPr sz="14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lvl1pPr>
              <a:defRPr/>
            </a:lvl1pPr>
          </a:lstStyle>
          <a:p>
            <a:fld id="{6F0A11BA-597F-4584-9B73-05730B47648E}"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lvl1pPr>
              <a:defRPr/>
            </a:lvl1pPr>
          </a:lstStyle>
          <a:p>
            <a:fld id="{66BB8613-A969-42BC-BF0A-196DC9B4D074}"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93273" y="304800"/>
            <a:ext cx="8915400" cy="5207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93273" y="1144588"/>
            <a:ext cx="8915400" cy="49514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0" name="Rectangle 6"/>
          <p:cNvSpPr>
            <a:spLocks noGrp="1" noChangeArrowheads="1"/>
          </p:cNvSpPr>
          <p:nvPr>
            <p:ph type="sldNum" sz="quarter" idx="4"/>
          </p:nvPr>
        </p:nvSpPr>
        <p:spPr bwMode="auto">
          <a:xfrm>
            <a:off x="9210435" y="6535109"/>
            <a:ext cx="324000" cy="288000"/>
          </a:xfrm>
          <a:prstGeom prst="rect">
            <a:avLst/>
          </a:prstGeom>
          <a:noFill/>
          <a:ln w="9525">
            <a:noFill/>
            <a:miter lim="800000"/>
            <a:headEnd/>
            <a:tailEnd/>
          </a:ln>
        </p:spPr>
        <p:txBody>
          <a:bodyPr vert="horz" wrap="none" lIns="0" tIns="0" rIns="0" bIns="0" numCol="1" anchor="ctr" anchorCtr="0" compatLnSpc="1">
            <a:prstTxWarp prst="textNoShape">
              <a:avLst/>
            </a:prstTxWarp>
          </a:bodyPr>
          <a:lstStyle>
            <a:lvl1pPr algn="r">
              <a:defRPr sz="800">
                <a:solidFill>
                  <a:schemeClr val="bg2"/>
                </a:solidFill>
              </a:defRPr>
            </a:lvl1pPr>
          </a:lstStyle>
          <a:p>
            <a:fld id="{BC0FA351-5A70-4EC9-BE2D-E8D941B01E50}" type="slidenum">
              <a:rPr lang="en-US" smtClean="0"/>
              <a:pPr/>
              <a:t>‹#›</a:t>
            </a:fld>
            <a:endParaRPr lang="en-US" dirty="0"/>
          </a:p>
        </p:txBody>
      </p:sp>
      <p:sp>
        <p:nvSpPr>
          <p:cNvPr id="1034" name="Line 10"/>
          <p:cNvSpPr>
            <a:spLocks noChangeShapeType="1"/>
          </p:cNvSpPr>
          <p:nvPr/>
        </p:nvSpPr>
        <p:spPr bwMode="auto">
          <a:xfrm>
            <a:off x="197576" y="914400"/>
            <a:ext cx="9504000" cy="1588"/>
          </a:xfrm>
          <a:prstGeom prst="line">
            <a:avLst/>
          </a:prstGeom>
          <a:noFill/>
          <a:ln w="9525">
            <a:solidFill>
              <a:schemeClr val="bg2"/>
            </a:solidFill>
            <a:round/>
            <a:headEnd/>
            <a:tailEnd/>
          </a:ln>
        </p:spPr>
        <p:txBody>
          <a:bodyPr wrap="none" anchor="ctr"/>
          <a:lstStyle/>
          <a:p>
            <a:endParaRPr lang="en-US" dirty="0"/>
          </a:p>
        </p:txBody>
      </p:sp>
      <p:pic>
        <p:nvPicPr>
          <p:cNvPr id="8" name="Picture 28" descr="aon_logo_no_clear_space_red_CMYK"/>
          <p:cNvPicPr>
            <a:picLocks noChangeAspect="1" noChangeArrowheads="1"/>
          </p:cNvPicPr>
          <p:nvPr/>
        </p:nvPicPr>
        <p:blipFill>
          <a:blip r:embed="rId25" cstate="print"/>
          <a:stretch>
            <a:fillRect/>
          </a:stretch>
        </p:blipFill>
        <p:spPr bwMode="auto">
          <a:xfrm>
            <a:off x="9026925" y="6284424"/>
            <a:ext cx="684000" cy="288259"/>
          </a:xfrm>
          <a:prstGeom prst="rect">
            <a:avLst/>
          </a:prstGeom>
          <a:noFill/>
          <a:ln>
            <a:noFill/>
          </a:ln>
        </p:spPr>
      </p:pic>
      <p:sp>
        <p:nvSpPr>
          <p:cNvPr id="11" name="Footer Placeholder 3"/>
          <p:cNvSpPr txBox="1">
            <a:spLocks/>
          </p:cNvSpPr>
          <p:nvPr/>
        </p:nvSpPr>
        <p:spPr bwMode="auto">
          <a:xfrm>
            <a:off x="0" y="6690588"/>
            <a:ext cx="9905999" cy="144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chemeClr val="tx1"/>
                </a:solidFill>
                <a:effectLst/>
                <a:uLnTx/>
                <a:uFillTx/>
                <a:latin typeface="Arial" charset="0"/>
                <a:ea typeface="ＭＳ Ｐゴシック" pitchFamily="108" charset="-128"/>
                <a:cs typeface="+mn-cs"/>
              </a:rPr>
              <a:t>Aon Centre for Innovation and </a:t>
            </a:r>
            <a:r>
              <a:rPr lang="en-US" sz="700" b="1" dirty="0"/>
              <a:t>Analytics – Proprietary &amp; Confidential</a:t>
            </a:r>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64" r:id="rId3"/>
    <p:sldLayoutId id="2147483674" r:id="rId4"/>
    <p:sldLayoutId id="2147483650" r:id="rId5"/>
    <p:sldLayoutId id="2147483665" r:id="rId6"/>
    <p:sldLayoutId id="2147483652" r:id="rId7"/>
    <p:sldLayoutId id="2147483653" r:id="rId8"/>
    <p:sldLayoutId id="2147483654" r:id="rId9"/>
    <p:sldLayoutId id="2147483655" r:id="rId10"/>
    <p:sldLayoutId id="2147483660" r:id="rId11"/>
    <p:sldLayoutId id="2147483661" r:id="rId12"/>
    <p:sldLayoutId id="2147483662" r:id="rId13"/>
    <p:sldLayoutId id="2147483663" r:id="rId14"/>
    <p:sldLayoutId id="2147483666" r:id="rId15"/>
    <p:sldLayoutId id="2147483671" r:id="rId16"/>
    <p:sldLayoutId id="2147483672" r:id="rId17"/>
    <p:sldLayoutId id="2147483667" r:id="rId18"/>
    <p:sldLayoutId id="2147483673" r:id="rId19"/>
    <p:sldLayoutId id="2147483669" r:id="rId20"/>
    <p:sldLayoutId id="2147483670" r:id="rId21"/>
    <p:sldLayoutId id="2147483689" r:id="rId22"/>
    <p:sldLayoutId id="2147483697" r:id="rId23"/>
  </p:sldLayoutIdLst>
  <p:hf hdr="0"/>
  <p:txStyles>
    <p:titleStyle>
      <a:lvl1pPr algn="l" rtl="0" eaLnBrk="1" fontAlgn="base" hangingPunct="1">
        <a:spcBef>
          <a:spcPct val="0"/>
        </a:spcBef>
        <a:spcAft>
          <a:spcPct val="0"/>
        </a:spcAft>
        <a:defRPr sz="2000">
          <a:solidFill>
            <a:srgbClr val="E11B22"/>
          </a:solidFill>
          <a:latin typeface="+mj-lt"/>
          <a:ea typeface="+mj-ea"/>
          <a:cs typeface="+mj-cs"/>
        </a:defRPr>
      </a:lvl1pPr>
      <a:lvl2pPr algn="l" rtl="0" eaLnBrk="1" fontAlgn="base" hangingPunct="1">
        <a:spcBef>
          <a:spcPct val="0"/>
        </a:spcBef>
        <a:spcAft>
          <a:spcPct val="0"/>
        </a:spcAft>
        <a:defRPr sz="2000">
          <a:solidFill>
            <a:srgbClr val="E11B22"/>
          </a:solidFill>
          <a:latin typeface="Arial" charset="0"/>
          <a:ea typeface="ＭＳ Ｐゴシック" pitchFamily="108" charset="-128"/>
        </a:defRPr>
      </a:lvl2pPr>
      <a:lvl3pPr algn="l" rtl="0" eaLnBrk="1" fontAlgn="base" hangingPunct="1">
        <a:spcBef>
          <a:spcPct val="0"/>
        </a:spcBef>
        <a:spcAft>
          <a:spcPct val="0"/>
        </a:spcAft>
        <a:defRPr sz="2000">
          <a:solidFill>
            <a:srgbClr val="E11B22"/>
          </a:solidFill>
          <a:latin typeface="Arial" charset="0"/>
          <a:ea typeface="ＭＳ Ｐゴシック" pitchFamily="108" charset="-128"/>
        </a:defRPr>
      </a:lvl3pPr>
      <a:lvl4pPr algn="l" rtl="0" eaLnBrk="1" fontAlgn="base" hangingPunct="1">
        <a:spcBef>
          <a:spcPct val="0"/>
        </a:spcBef>
        <a:spcAft>
          <a:spcPct val="0"/>
        </a:spcAft>
        <a:defRPr sz="2000">
          <a:solidFill>
            <a:srgbClr val="E11B22"/>
          </a:solidFill>
          <a:latin typeface="Arial" charset="0"/>
          <a:ea typeface="ＭＳ Ｐゴシック" pitchFamily="108" charset="-128"/>
        </a:defRPr>
      </a:lvl4pPr>
      <a:lvl5pPr algn="l" rtl="0" eaLnBrk="1" fontAlgn="base" hangingPunct="1">
        <a:spcBef>
          <a:spcPct val="0"/>
        </a:spcBef>
        <a:spcAft>
          <a:spcPct val="0"/>
        </a:spcAft>
        <a:defRPr sz="2000">
          <a:solidFill>
            <a:srgbClr val="E11B22"/>
          </a:solidFill>
          <a:latin typeface="Arial" charset="0"/>
          <a:ea typeface="ＭＳ Ｐゴシック" pitchFamily="108" charset="-128"/>
        </a:defRPr>
      </a:lvl5pPr>
      <a:lvl6pPr marL="457200" algn="l" rtl="0" eaLnBrk="1" fontAlgn="base" hangingPunct="1">
        <a:spcBef>
          <a:spcPct val="0"/>
        </a:spcBef>
        <a:spcAft>
          <a:spcPct val="0"/>
        </a:spcAft>
        <a:defRPr sz="2000">
          <a:solidFill>
            <a:srgbClr val="E11B22"/>
          </a:solidFill>
          <a:latin typeface="Arial" charset="0"/>
          <a:ea typeface="ＭＳ Ｐゴシック" pitchFamily="108" charset="-128"/>
        </a:defRPr>
      </a:lvl6pPr>
      <a:lvl7pPr marL="914400" algn="l" rtl="0" eaLnBrk="1" fontAlgn="base" hangingPunct="1">
        <a:spcBef>
          <a:spcPct val="0"/>
        </a:spcBef>
        <a:spcAft>
          <a:spcPct val="0"/>
        </a:spcAft>
        <a:defRPr sz="2000">
          <a:solidFill>
            <a:srgbClr val="E11B22"/>
          </a:solidFill>
          <a:latin typeface="Arial" charset="0"/>
          <a:ea typeface="ＭＳ Ｐゴシック" pitchFamily="108" charset="-128"/>
        </a:defRPr>
      </a:lvl7pPr>
      <a:lvl8pPr marL="1371600" algn="l" rtl="0" eaLnBrk="1" fontAlgn="base" hangingPunct="1">
        <a:spcBef>
          <a:spcPct val="0"/>
        </a:spcBef>
        <a:spcAft>
          <a:spcPct val="0"/>
        </a:spcAft>
        <a:defRPr sz="2000">
          <a:solidFill>
            <a:srgbClr val="E11B22"/>
          </a:solidFill>
          <a:latin typeface="Arial" charset="0"/>
          <a:ea typeface="ＭＳ Ｐゴシック" pitchFamily="108" charset="-128"/>
        </a:defRPr>
      </a:lvl8pPr>
      <a:lvl9pPr marL="1828800" algn="l" rtl="0" eaLnBrk="1" fontAlgn="base" hangingPunct="1">
        <a:spcBef>
          <a:spcPct val="0"/>
        </a:spcBef>
        <a:spcAft>
          <a:spcPct val="0"/>
        </a:spcAft>
        <a:defRPr sz="2000">
          <a:solidFill>
            <a:srgbClr val="E11B22"/>
          </a:solidFill>
          <a:latin typeface="Arial" charset="0"/>
          <a:ea typeface="ＭＳ Ｐゴシック" pitchFamily="108" charset="-128"/>
        </a:defRPr>
      </a:lvl9pPr>
    </p:titleStyle>
    <p:bodyStyle>
      <a:lvl1pPr marL="228600" indent="-228600" algn="l" rtl="0" eaLnBrk="1" fontAlgn="base" hangingPunct="1">
        <a:spcBef>
          <a:spcPct val="25000"/>
        </a:spcBef>
        <a:spcAft>
          <a:spcPct val="0"/>
        </a:spcAft>
        <a:buClr>
          <a:schemeClr val="tx1"/>
        </a:buClr>
        <a:buFont typeface="Wingdings" pitchFamily="2" charset="2"/>
        <a:buChar char="§"/>
        <a:defRPr sz="1400">
          <a:solidFill>
            <a:schemeClr val="tx1"/>
          </a:solidFill>
          <a:latin typeface="+mn-lt"/>
          <a:ea typeface="+mn-ea"/>
          <a:cs typeface="+mn-cs"/>
        </a:defRPr>
      </a:lvl1pPr>
      <a:lvl2pPr marL="571500" indent="-228600" algn="l" rtl="0" eaLnBrk="1" fontAlgn="base" hangingPunct="1">
        <a:spcBef>
          <a:spcPct val="25000"/>
        </a:spcBef>
        <a:spcAft>
          <a:spcPct val="0"/>
        </a:spcAft>
        <a:buClr>
          <a:schemeClr val="tx1"/>
        </a:buClr>
        <a:buChar char="–"/>
        <a:defRPr sz="1400">
          <a:solidFill>
            <a:schemeClr val="tx1"/>
          </a:solidFill>
          <a:latin typeface="+mn-lt"/>
          <a:ea typeface="+mn-ea"/>
        </a:defRPr>
      </a:lvl2pPr>
      <a:lvl3pPr marL="914400" indent="-228600" algn="l" rtl="0" eaLnBrk="1" fontAlgn="base" hangingPunct="1">
        <a:spcBef>
          <a:spcPct val="25000"/>
        </a:spcBef>
        <a:spcAft>
          <a:spcPct val="0"/>
        </a:spcAft>
        <a:buClr>
          <a:schemeClr val="tx1"/>
        </a:buClr>
        <a:buChar char="•"/>
        <a:defRPr sz="1400">
          <a:solidFill>
            <a:schemeClr val="tx1"/>
          </a:solidFill>
          <a:latin typeface="+mn-lt"/>
          <a:ea typeface="+mn-ea"/>
        </a:defRPr>
      </a:lvl3pPr>
      <a:lvl4pPr marL="1254125" indent="-225425" algn="l" rtl="0" eaLnBrk="1" fontAlgn="base" hangingPunct="1">
        <a:spcBef>
          <a:spcPct val="25000"/>
        </a:spcBef>
        <a:spcAft>
          <a:spcPct val="0"/>
        </a:spcAft>
        <a:buClr>
          <a:schemeClr val="tx1"/>
        </a:buClr>
        <a:buFont typeface="Wingdings" pitchFamily="2" charset="2"/>
        <a:buChar char=""/>
        <a:defRPr sz="1400">
          <a:solidFill>
            <a:schemeClr val="tx1"/>
          </a:solidFill>
          <a:latin typeface="+mn-lt"/>
          <a:ea typeface="+mn-ea"/>
        </a:defRPr>
      </a:lvl4pPr>
      <a:lvl5pPr marL="1600200" indent="-231775" algn="l" rtl="0" eaLnBrk="1" fontAlgn="base" hangingPunct="1">
        <a:spcBef>
          <a:spcPct val="25000"/>
        </a:spcBef>
        <a:spcAft>
          <a:spcPct val="0"/>
        </a:spcAft>
        <a:buClr>
          <a:schemeClr val="tx1"/>
        </a:buClr>
        <a:buFont typeface="Arial" pitchFamily="34" charset="0"/>
        <a:buChar char="-"/>
        <a:defRPr sz="1400">
          <a:solidFill>
            <a:schemeClr val="tx1"/>
          </a:solidFill>
          <a:latin typeface="+mn-lt"/>
          <a:ea typeface="+mn-ea"/>
        </a:defRPr>
      </a:lvl5pPr>
      <a:lvl6pPr marL="2057400" indent="-231775" algn="l" rtl="0" eaLnBrk="1" fontAlgn="base" hangingPunct="1">
        <a:spcBef>
          <a:spcPct val="25000"/>
        </a:spcBef>
        <a:spcAft>
          <a:spcPct val="0"/>
        </a:spcAft>
        <a:buClr>
          <a:schemeClr val="tx1"/>
        </a:buClr>
        <a:buChar char="»"/>
        <a:defRPr sz="1400">
          <a:solidFill>
            <a:schemeClr val="tx1"/>
          </a:solidFill>
          <a:latin typeface="+mn-lt"/>
          <a:ea typeface="+mn-ea"/>
        </a:defRPr>
      </a:lvl6pPr>
      <a:lvl7pPr marL="2514600" indent="-231775" algn="l" rtl="0" eaLnBrk="1" fontAlgn="base" hangingPunct="1">
        <a:spcBef>
          <a:spcPct val="25000"/>
        </a:spcBef>
        <a:spcAft>
          <a:spcPct val="0"/>
        </a:spcAft>
        <a:buClr>
          <a:schemeClr val="tx1"/>
        </a:buClr>
        <a:buChar char="»"/>
        <a:defRPr sz="1400">
          <a:solidFill>
            <a:schemeClr val="tx1"/>
          </a:solidFill>
          <a:latin typeface="+mn-lt"/>
          <a:ea typeface="+mn-ea"/>
        </a:defRPr>
      </a:lvl7pPr>
      <a:lvl8pPr marL="2971800" indent="-231775" algn="l" rtl="0" eaLnBrk="1" fontAlgn="base" hangingPunct="1">
        <a:spcBef>
          <a:spcPct val="25000"/>
        </a:spcBef>
        <a:spcAft>
          <a:spcPct val="0"/>
        </a:spcAft>
        <a:buClr>
          <a:schemeClr val="tx1"/>
        </a:buClr>
        <a:buChar char="»"/>
        <a:defRPr sz="1400">
          <a:solidFill>
            <a:schemeClr val="tx1"/>
          </a:solidFill>
          <a:latin typeface="+mn-lt"/>
          <a:ea typeface="+mn-ea"/>
        </a:defRPr>
      </a:lvl8pPr>
      <a:lvl9pPr marL="3429000" indent="-231775" algn="l" rtl="0" eaLnBrk="1" fontAlgn="base" hangingPunct="1">
        <a:spcBef>
          <a:spcPct val="25000"/>
        </a:spcBef>
        <a:spcAft>
          <a:spcPct val="0"/>
        </a:spcAft>
        <a:buClr>
          <a:schemeClr val="tx1"/>
        </a:buClr>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bwMode="auto">
          <a:xfrm>
            <a:off x="492721" y="223837"/>
            <a:ext cx="8915400" cy="5207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11" name="Rectangle 3"/>
          <p:cNvSpPr>
            <a:spLocks noGrp="1" noChangeArrowheads="1"/>
          </p:cNvSpPr>
          <p:nvPr>
            <p:ph type="body" idx="1"/>
          </p:nvPr>
        </p:nvSpPr>
        <p:spPr bwMode="auto">
          <a:xfrm>
            <a:off x="495300" y="1144588"/>
            <a:ext cx="8915400" cy="47228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Line 10"/>
          <p:cNvSpPr>
            <a:spLocks noChangeShapeType="1"/>
          </p:cNvSpPr>
          <p:nvPr/>
        </p:nvSpPr>
        <p:spPr bwMode="auto">
          <a:xfrm>
            <a:off x="495300" y="914400"/>
            <a:ext cx="8915400" cy="1588"/>
          </a:xfrm>
          <a:prstGeom prst="line">
            <a:avLst/>
          </a:prstGeom>
          <a:ln w="9525">
            <a:round/>
            <a:headEnd/>
            <a:tailEnd/>
          </a:ln>
        </p:spPr>
        <p:style>
          <a:lnRef idx="3">
            <a:schemeClr val="dk1"/>
          </a:lnRef>
          <a:fillRef idx="0">
            <a:schemeClr val="dk1"/>
          </a:fillRef>
          <a:effectRef idx="2">
            <a:schemeClr val="dk1"/>
          </a:effectRef>
          <a:fontRef idx="minor">
            <a:schemeClr val="tx1"/>
          </a:fontRef>
        </p:style>
        <p:txBody>
          <a:bodyPr wrap="none" anchor="ctr"/>
          <a:lstStyle/>
          <a:p>
            <a:endParaRPr lang="en-US" dirty="0">
              <a:solidFill>
                <a:srgbClr val="000000"/>
              </a:solidFill>
            </a:endParaRPr>
          </a:p>
        </p:txBody>
      </p:sp>
      <p:sp>
        <p:nvSpPr>
          <p:cNvPr id="14" name="TextBox 13"/>
          <p:cNvSpPr txBox="1"/>
          <p:nvPr/>
        </p:nvSpPr>
        <p:spPr>
          <a:xfrm>
            <a:off x="495300" y="6400800"/>
            <a:ext cx="6537960" cy="215444"/>
          </a:xfrm>
          <a:prstGeom prst="rect">
            <a:avLst/>
          </a:prstGeom>
          <a:noFill/>
        </p:spPr>
        <p:txBody>
          <a:bodyPr wrap="square" lIns="0" tIns="0" rIns="0" bIns="0" rtlCol="0" anchor="b" anchorCtr="0">
            <a:spAutoFit/>
          </a:bodyPr>
          <a:lstStyle/>
          <a:p>
            <a:pPr>
              <a:defRPr/>
            </a:pPr>
            <a:r>
              <a:rPr lang="en-US" sz="700" b="1" dirty="0">
                <a:solidFill>
                  <a:srgbClr val="000000"/>
                </a:solidFill>
              </a:rPr>
              <a:t>Aon Risk Solutions  </a:t>
            </a:r>
            <a:r>
              <a:rPr lang="en-US" sz="700" dirty="0">
                <a:solidFill>
                  <a:srgbClr val="000000"/>
                </a:solidFill>
              </a:rPr>
              <a:t>|  Aon Centre for Innovation and Analytics</a:t>
            </a:r>
            <a:br>
              <a:rPr lang="en-US" sz="700" dirty="0">
                <a:solidFill>
                  <a:srgbClr val="000000"/>
                </a:solidFill>
              </a:rPr>
            </a:br>
            <a:r>
              <a:rPr lang="en-US" sz="700" dirty="0">
                <a:solidFill>
                  <a:srgbClr val="000000"/>
                </a:solidFill>
              </a:rPr>
              <a:t>Proprietary &amp; Confidential</a:t>
            </a:r>
          </a:p>
        </p:txBody>
      </p:sp>
      <p:sp>
        <p:nvSpPr>
          <p:cNvPr id="15" name="TextBox 14"/>
          <p:cNvSpPr txBox="1"/>
          <p:nvPr/>
        </p:nvSpPr>
        <p:spPr>
          <a:xfrm>
            <a:off x="6521450" y="6554689"/>
            <a:ext cx="412750" cy="123111"/>
          </a:xfrm>
          <a:prstGeom prst="rect">
            <a:avLst/>
          </a:prstGeom>
          <a:noFill/>
        </p:spPr>
        <p:txBody>
          <a:bodyPr wrap="square" lIns="0" tIns="0" rIns="0" bIns="0" rtlCol="0" anchor="b" anchorCtr="0">
            <a:spAutoFit/>
          </a:bodyPr>
          <a:lstStyle/>
          <a:p>
            <a:pPr algn="r">
              <a:defRPr/>
            </a:pPr>
            <a:fld id="{BC0FA351-5A70-4EC9-BE2D-E8D941B01E50}" type="slidenum">
              <a:rPr lang="en-US" sz="800" smtClean="0">
                <a:solidFill>
                  <a:srgbClr val="000000"/>
                </a:solidFill>
              </a:rPr>
              <a:pPr algn="r">
                <a:defRPr/>
              </a:pPr>
              <a:t>‹#›</a:t>
            </a:fld>
            <a:endParaRPr lang="en-US" sz="800" dirty="0">
              <a:solidFill>
                <a:srgbClr val="000000"/>
              </a:solidFill>
            </a:endParaRPr>
          </a:p>
        </p:txBody>
      </p:sp>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54586" y="6084700"/>
            <a:ext cx="956114" cy="604211"/>
          </a:xfrm>
          <a:prstGeom prst="rect">
            <a:avLst/>
          </a:prstGeom>
        </p:spPr>
      </p:pic>
    </p:spTree>
    <p:extLst>
      <p:ext uri="{BB962C8B-B14F-4D97-AF65-F5344CB8AC3E}">
        <p14:creationId xmlns:p14="http://schemas.microsoft.com/office/powerpoint/2010/main" val="151174644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Lst>
  <p:txStyles>
    <p:titleStyle>
      <a:lvl1pPr algn="l" defTabSz="914400" rtl="0" eaLnBrk="1" latinLnBrk="0" hangingPunct="1">
        <a:lnSpc>
          <a:spcPct val="90000"/>
        </a:lnSpc>
        <a:spcBef>
          <a:spcPct val="0"/>
        </a:spcBef>
        <a:buNone/>
        <a:defRPr sz="2000" kern="1200">
          <a:solidFill>
            <a:srgbClr val="DF2027"/>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690563"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90000"/>
        </a:lnSpc>
        <a:spcBef>
          <a:spcPts val="500"/>
        </a:spcBef>
        <a:buSzPct val="7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7763"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80" userDrawn="1">
          <p15:clr>
            <a:srgbClr val="F26B43"/>
          </p15:clr>
        </p15:guide>
        <p15:guide id="2" orient="horz" pos="4192" userDrawn="1">
          <p15:clr>
            <a:srgbClr val="F26B43"/>
          </p15:clr>
        </p15:guide>
        <p15:guide id="3" pos="288" userDrawn="1">
          <p15:clr>
            <a:srgbClr val="F26B43"/>
          </p15:clr>
        </p15:guide>
        <p15:guide id="4" pos="5472" userDrawn="1">
          <p15:clr>
            <a:srgbClr val="F26B43"/>
          </p15:clr>
        </p15:guide>
        <p15:guide id="5" orient="horz" pos="576" userDrawn="1">
          <p15:clr>
            <a:srgbClr val="F26B43"/>
          </p15:clr>
        </p15:guide>
        <p15:guide id="7" orient="horz" pos="720" userDrawn="1">
          <p15:clr>
            <a:srgbClr val="F26B43"/>
          </p15:clr>
        </p15:guide>
        <p15:guide id="8" pos="4032" userDrawn="1">
          <p15:clr>
            <a:srgbClr val="F26B43"/>
          </p15:clr>
        </p15:guide>
        <p15:guide id="9" orient="horz" pos="432" userDrawn="1">
          <p15:clr>
            <a:srgbClr val="F26B43"/>
          </p15:clr>
        </p15:guide>
        <p15:guide id="10" orient="horz" pos="36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cristian.varela@aon.ie" TargetMode="Externa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tream.meetup.com/2/rsvps" TargetMode="Externa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3.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3.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hyperlink" Target="https://bit.ly/2RG87EP"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3.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3.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3.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127.0.0.1:18630/collector/restapi" TargetMode="Externa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3.xml"/><Relationship Id="rId5" Type="http://schemas.openxmlformats.org/officeDocument/2006/relationships/image" Target="../media/image75.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3.xml"/><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3.xml"/><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github.com/cvarelaruiz/StreamSets_SDC_Examples" TargetMode="Externa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hyperlink" Target="https://bit.ly/2SEFCVd"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bit.ly/2GZgXtg" TargetMode="External"/><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hyperlink" Target="https://bit.ly/2GZ8SVu"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462230" y="5217908"/>
            <a:ext cx="8915400" cy="888424"/>
          </a:xfrm>
        </p:spPr>
        <p:txBody>
          <a:bodyPr/>
          <a:lstStyle/>
          <a:p>
            <a:br>
              <a:rPr lang="en-IE" b="1" dirty="0"/>
            </a:br>
            <a:br>
              <a:rPr lang="en-IE" b="1" dirty="0"/>
            </a:br>
            <a:br>
              <a:rPr lang="en-IE" b="1" dirty="0"/>
            </a:br>
            <a:br>
              <a:rPr lang="en-IE" b="1" dirty="0"/>
            </a:br>
            <a:br>
              <a:rPr lang="en-IE" b="1" dirty="0"/>
            </a:br>
            <a:br>
              <a:rPr lang="en-IE" b="1" dirty="0"/>
            </a:br>
            <a:r>
              <a:rPr lang="en-IE" sz="1600" dirty="0"/>
              <a:t>Cristian Varela</a:t>
            </a:r>
            <a:br>
              <a:rPr lang="en-IE" sz="1600" dirty="0"/>
            </a:br>
            <a:r>
              <a:rPr lang="en-IE" sz="1600" dirty="0"/>
              <a:t>Snr. Data Architect @ Aon Centre of Innovation and Analytics (ACIA)</a:t>
            </a:r>
            <a:br>
              <a:rPr lang="en-IE" sz="1600" dirty="0"/>
            </a:br>
            <a:r>
              <a:rPr lang="en-IE" sz="1600" dirty="0">
                <a:hlinkClick r:id="rId2"/>
              </a:rPr>
              <a:t>cristian.varela@aon.ie</a:t>
            </a:r>
            <a:endParaRPr lang="en-GB" sz="1600" b="1" dirty="0"/>
          </a:p>
        </p:txBody>
      </p:sp>
      <p:sp>
        <p:nvSpPr>
          <p:cNvPr id="2" name="TextBox 1">
            <a:extLst>
              <a:ext uri="{FF2B5EF4-FFF2-40B4-BE49-F238E27FC236}">
                <a16:creationId xmlns:a16="http://schemas.microsoft.com/office/drawing/2014/main" id="{BCE6A7BB-154B-46CD-B7FD-F7E201B3B3E9}"/>
              </a:ext>
            </a:extLst>
          </p:cNvPr>
          <p:cNvSpPr txBox="1"/>
          <p:nvPr/>
        </p:nvSpPr>
        <p:spPr>
          <a:xfrm>
            <a:off x="349135" y="3657600"/>
            <a:ext cx="9185563" cy="1446550"/>
          </a:xfrm>
          <a:prstGeom prst="rect">
            <a:avLst/>
          </a:prstGeom>
          <a:noFill/>
        </p:spPr>
        <p:txBody>
          <a:bodyPr wrap="square" rtlCol="0">
            <a:spAutoFit/>
          </a:bodyPr>
          <a:lstStyle/>
          <a:p>
            <a:pPr algn="ctr"/>
            <a:r>
              <a:rPr lang="en-IE" sz="4400" dirty="0"/>
              <a:t>Open Source Real Time Pipelines with StreamSets</a:t>
            </a:r>
          </a:p>
        </p:txBody>
      </p:sp>
    </p:spTree>
    <p:extLst>
      <p:ext uri="{BB962C8B-B14F-4D97-AF65-F5344CB8AC3E}">
        <p14:creationId xmlns:p14="http://schemas.microsoft.com/office/powerpoint/2010/main" val="2000678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B8E14-9B8C-4597-8544-2C81457D11EC}"/>
              </a:ext>
            </a:extLst>
          </p:cNvPr>
          <p:cNvSpPr>
            <a:spLocks noGrp="1"/>
          </p:cNvSpPr>
          <p:nvPr>
            <p:ph type="title"/>
          </p:nvPr>
        </p:nvSpPr>
        <p:spPr/>
        <p:txBody>
          <a:bodyPr/>
          <a:lstStyle/>
          <a:p>
            <a:r>
              <a:rPr lang="en-IE" dirty="0"/>
              <a:t>Step by step pipeline creation</a:t>
            </a:r>
          </a:p>
        </p:txBody>
      </p:sp>
      <p:sp>
        <p:nvSpPr>
          <p:cNvPr id="4" name="Rectangle 3">
            <a:extLst>
              <a:ext uri="{FF2B5EF4-FFF2-40B4-BE49-F238E27FC236}">
                <a16:creationId xmlns:a16="http://schemas.microsoft.com/office/drawing/2014/main" id="{EBDEB8FD-8E63-4A84-85CB-CC033521F3E4}"/>
              </a:ext>
            </a:extLst>
          </p:cNvPr>
          <p:cNvSpPr/>
          <p:nvPr/>
        </p:nvSpPr>
        <p:spPr>
          <a:xfrm>
            <a:off x="293273" y="1023928"/>
            <a:ext cx="4295087" cy="2554545"/>
          </a:xfrm>
          <a:prstGeom prst="rect">
            <a:avLst/>
          </a:prstGeom>
        </p:spPr>
        <p:txBody>
          <a:bodyPr wrap="none">
            <a:spAutoFit/>
          </a:bodyPr>
          <a:lstStyle/>
          <a:p>
            <a:r>
              <a:rPr lang="en-IE" sz="2000" dirty="0">
                <a:hlinkClick r:id="rId2"/>
              </a:rPr>
              <a:t>http://stream.meetup.com/2/rsvps</a:t>
            </a:r>
            <a:endParaRPr lang="en-IE" sz="2000" dirty="0"/>
          </a:p>
          <a:p>
            <a:endParaRPr lang="en-IE" sz="2000" dirty="0"/>
          </a:p>
          <a:p>
            <a:pPr marL="457200" indent="-457200">
              <a:buAutoNum type="arabicPeriod"/>
            </a:pPr>
            <a:r>
              <a:rPr lang="en-IE" sz="2000" dirty="0"/>
              <a:t>Create a pipeline</a:t>
            </a:r>
          </a:p>
          <a:p>
            <a:pPr marL="457200" indent="-457200">
              <a:buAutoNum type="arabicPeriod"/>
            </a:pPr>
            <a:r>
              <a:rPr lang="en-IE" sz="2000" dirty="0"/>
              <a:t>Add Source &amp; Destination(s)</a:t>
            </a:r>
          </a:p>
          <a:p>
            <a:pPr marL="457200" indent="-457200">
              <a:buAutoNum type="arabicPeriod"/>
            </a:pPr>
            <a:r>
              <a:rPr lang="en-IE" sz="2000" dirty="0"/>
              <a:t>Configure Stages</a:t>
            </a:r>
          </a:p>
          <a:p>
            <a:pPr marL="457200" indent="-457200">
              <a:buAutoNum type="arabicPeriod"/>
            </a:pPr>
            <a:r>
              <a:rPr lang="en-IE" sz="2000" dirty="0"/>
              <a:t>Optionally Add Parameters</a:t>
            </a:r>
          </a:p>
          <a:p>
            <a:pPr marL="457200" indent="-457200">
              <a:buAutoNum type="arabicPeriod"/>
            </a:pPr>
            <a:r>
              <a:rPr lang="en-IE" sz="2000" dirty="0"/>
              <a:t>Configure Pipeline Default Error</a:t>
            </a:r>
          </a:p>
          <a:p>
            <a:pPr marL="457200" indent="-457200">
              <a:buAutoNum type="arabicPeriod"/>
            </a:pPr>
            <a:endParaRPr lang="en-IE" sz="2000" dirty="0"/>
          </a:p>
        </p:txBody>
      </p:sp>
      <p:pic>
        <p:nvPicPr>
          <p:cNvPr id="5" name="Picture 4">
            <a:extLst>
              <a:ext uri="{FF2B5EF4-FFF2-40B4-BE49-F238E27FC236}">
                <a16:creationId xmlns:a16="http://schemas.microsoft.com/office/drawing/2014/main" id="{90EF347E-5103-42FC-9A40-BA05B8CE8D10}"/>
              </a:ext>
            </a:extLst>
          </p:cNvPr>
          <p:cNvPicPr>
            <a:picLocks noChangeAspect="1"/>
          </p:cNvPicPr>
          <p:nvPr/>
        </p:nvPicPr>
        <p:blipFill>
          <a:blip r:embed="rId3"/>
          <a:stretch>
            <a:fillRect/>
          </a:stretch>
        </p:blipFill>
        <p:spPr>
          <a:xfrm>
            <a:off x="517696" y="3578473"/>
            <a:ext cx="8466554" cy="2911092"/>
          </a:xfrm>
          <a:prstGeom prst="rect">
            <a:avLst/>
          </a:prstGeom>
        </p:spPr>
      </p:pic>
    </p:spTree>
    <p:extLst>
      <p:ext uri="{BB962C8B-B14F-4D97-AF65-F5344CB8AC3E}">
        <p14:creationId xmlns:p14="http://schemas.microsoft.com/office/powerpoint/2010/main" val="2415623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48DC-9169-4BFD-84EA-2C5D70C52573}"/>
              </a:ext>
            </a:extLst>
          </p:cNvPr>
          <p:cNvSpPr>
            <a:spLocks noGrp="1"/>
          </p:cNvSpPr>
          <p:nvPr>
            <p:ph type="title"/>
          </p:nvPr>
        </p:nvSpPr>
        <p:spPr/>
        <p:txBody>
          <a:bodyPr/>
          <a:lstStyle/>
          <a:p>
            <a:r>
              <a:rPr lang="en-IE" dirty="0"/>
              <a:t>Running Pipelines</a:t>
            </a:r>
          </a:p>
        </p:txBody>
      </p:sp>
      <p:pic>
        <p:nvPicPr>
          <p:cNvPr id="5" name="Picture 4">
            <a:extLst>
              <a:ext uri="{FF2B5EF4-FFF2-40B4-BE49-F238E27FC236}">
                <a16:creationId xmlns:a16="http://schemas.microsoft.com/office/drawing/2014/main" id="{1C28A5DB-92A2-47D2-BDEC-F4CF5EA562E7}"/>
              </a:ext>
            </a:extLst>
          </p:cNvPr>
          <p:cNvPicPr>
            <a:picLocks noChangeAspect="1"/>
          </p:cNvPicPr>
          <p:nvPr/>
        </p:nvPicPr>
        <p:blipFill>
          <a:blip r:embed="rId3"/>
          <a:stretch>
            <a:fillRect/>
          </a:stretch>
        </p:blipFill>
        <p:spPr>
          <a:xfrm>
            <a:off x="0" y="1154530"/>
            <a:ext cx="9906000" cy="4863571"/>
          </a:xfrm>
          <a:prstGeom prst="rect">
            <a:avLst/>
          </a:prstGeom>
        </p:spPr>
      </p:pic>
    </p:spTree>
    <p:extLst>
      <p:ext uri="{BB962C8B-B14F-4D97-AF65-F5344CB8AC3E}">
        <p14:creationId xmlns:p14="http://schemas.microsoft.com/office/powerpoint/2010/main" val="519290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A3B90-4EA4-407A-B0B6-E7390D46615C}"/>
              </a:ext>
            </a:extLst>
          </p:cNvPr>
          <p:cNvSpPr>
            <a:spLocks noGrp="1"/>
          </p:cNvSpPr>
          <p:nvPr>
            <p:ph type="title"/>
          </p:nvPr>
        </p:nvSpPr>
        <p:spPr/>
        <p:txBody>
          <a:bodyPr/>
          <a:lstStyle/>
          <a:p>
            <a:r>
              <a:rPr lang="en-IE" dirty="0"/>
              <a:t>Resetting Origin</a:t>
            </a:r>
          </a:p>
        </p:txBody>
      </p:sp>
      <p:sp>
        <p:nvSpPr>
          <p:cNvPr id="4" name="TextBox 3">
            <a:extLst>
              <a:ext uri="{FF2B5EF4-FFF2-40B4-BE49-F238E27FC236}">
                <a16:creationId xmlns:a16="http://schemas.microsoft.com/office/drawing/2014/main" id="{C89C286A-67D6-4553-B408-3C6FDD8B566D}"/>
              </a:ext>
            </a:extLst>
          </p:cNvPr>
          <p:cNvSpPr txBox="1"/>
          <p:nvPr/>
        </p:nvSpPr>
        <p:spPr>
          <a:xfrm>
            <a:off x="293273" y="1052051"/>
            <a:ext cx="6880410" cy="830997"/>
          </a:xfrm>
          <a:prstGeom prst="rect">
            <a:avLst/>
          </a:prstGeom>
          <a:noFill/>
        </p:spPr>
        <p:txBody>
          <a:bodyPr wrap="none" rtlCol="0">
            <a:spAutoFit/>
          </a:bodyPr>
          <a:lstStyle/>
          <a:p>
            <a:r>
              <a:rPr lang="en-IE" sz="1600" dirty="0"/>
              <a:t>Each pipeline keeps track of the data that it has pull to date while running.</a:t>
            </a:r>
          </a:p>
          <a:p>
            <a:endParaRPr lang="en-IE" sz="1600" dirty="0"/>
          </a:p>
          <a:p>
            <a:r>
              <a:rPr lang="en-IE" sz="1600" dirty="0"/>
              <a:t>This information is stored in the </a:t>
            </a:r>
            <a:r>
              <a:rPr lang="en-IE" sz="1600" dirty="0" err="1"/>
              <a:t>runinfo</a:t>
            </a:r>
            <a:r>
              <a:rPr lang="en-IE" sz="1600" dirty="0"/>
              <a:t> directory inside “</a:t>
            </a:r>
            <a:r>
              <a:rPr lang="en-IE" sz="1600" dirty="0" err="1"/>
              <a:t>offset.json</a:t>
            </a:r>
            <a:r>
              <a:rPr lang="en-IE" sz="1600" dirty="0"/>
              <a:t>”</a:t>
            </a:r>
          </a:p>
        </p:txBody>
      </p:sp>
      <p:pic>
        <p:nvPicPr>
          <p:cNvPr id="5" name="Picture 4">
            <a:extLst>
              <a:ext uri="{FF2B5EF4-FFF2-40B4-BE49-F238E27FC236}">
                <a16:creationId xmlns:a16="http://schemas.microsoft.com/office/drawing/2014/main" id="{7C2C83FE-27F3-432D-BC48-3488D839B1FA}"/>
              </a:ext>
            </a:extLst>
          </p:cNvPr>
          <p:cNvPicPr>
            <a:picLocks noChangeAspect="1"/>
          </p:cNvPicPr>
          <p:nvPr/>
        </p:nvPicPr>
        <p:blipFill>
          <a:blip r:embed="rId2"/>
          <a:stretch>
            <a:fillRect/>
          </a:stretch>
        </p:blipFill>
        <p:spPr>
          <a:xfrm>
            <a:off x="0" y="1965246"/>
            <a:ext cx="9906000" cy="1098708"/>
          </a:xfrm>
          <a:prstGeom prst="rect">
            <a:avLst/>
          </a:prstGeom>
        </p:spPr>
      </p:pic>
      <p:sp>
        <p:nvSpPr>
          <p:cNvPr id="6" name="TextBox 5">
            <a:extLst>
              <a:ext uri="{FF2B5EF4-FFF2-40B4-BE49-F238E27FC236}">
                <a16:creationId xmlns:a16="http://schemas.microsoft.com/office/drawing/2014/main" id="{E11B3886-02FA-41C0-B189-4C0CD2010B05}"/>
              </a:ext>
            </a:extLst>
          </p:cNvPr>
          <p:cNvSpPr txBox="1"/>
          <p:nvPr/>
        </p:nvSpPr>
        <p:spPr>
          <a:xfrm>
            <a:off x="293273" y="3229896"/>
            <a:ext cx="7922040" cy="338554"/>
          </a:xfrm>
          <a:prstGeom prst="rect">
            <a:avLst/>
          </a:prstGeom>
          <a:noFill/>
        </p:spPr>
        <p:txBody>
          <a:bodyPr wrap="none" rtlCol="0">
            <a:spAutoFit/>
          </a:bodyPr>
          <a:lstStyle/>
          <a:p>
            <a:r>
              <a:rPr lang="en-IE" sz="1600" dirty="0"/>
              <a:t>To force the pipeline to read data from the very beginning you need to reset the origin:</a:t>
            </a:r>
          </a:p>
        </p:txBody>
      </p:sp>
      <p:grpSp>
        <p:nvGrpSpPr>
          <p:cNvPr id="10" name="Group 9">
            <a:extLst>
              <a:ext uri="{FF2B5EF4-FFF2-40B4-BE49-F238E27FC236}">
                <a16:creationId xmlns:a16="http://schemas.microsoft.com/office/drawing/2014/main" id="{4417D8B0-A151-4832-B5A6-D99D370D7115}"/>
              </a:ext>
            </a:extLst>
          </p:cNvPr>
          <p:cNvGrpSpPr/>
          <p:nvPr/>
        </p:nvGrpSpPr>
        <p:grpSpPr>
          <a:xfrm>
            <a:off x="1648750" y="3940870"/>
            <a:ext cx="2773920" cy="2315694"/>
            <a:chOff x="370556" y="3704896"/>
            <a:chExt cx="2773920" cy="2315694"/>
          </a:xfrm>
        </p:grpSpPr>
        <p:pic>
          <p:nvPicPr>
            <p:cNvPr id="7" name="Picture 6">
              <a:extLst>
                <a:ext uri="{FF2B5EF4-FFF2-40B4-BE49-F238E27FC236}">
                  <a16:creationId xmlns:a16="http://schemas.microsoft.com/office/drawing/2014/main" id="{7C294943-B320-49B0-AFA6-9FF38E3FED36}"/>
                </a:ext>
              </a:extLst>
            </p:cNvPr>
            <p:cNvPicPr>
              <a:picLocks noChangeAspect="1"/>
            </p:cNvPicPr>
            <p:nvPr/>
          </p:nvPicPr>
          <p:blipFill>
            <a:blip r:embed="rId3"/>
            <a:stretch>
              <a:fillRect/>
            </a:stretch>
          </p:blipFill>
          <p:spPr>
            <a:xfrm>
              <a:off x="370556" y="3734392"/>
              <a:ext cx="2773920" cy="2286198"/>
            </a:xfrm>
            <a:prstGeom prst="rect">
              <a:avLst/>
            </a:prstGeom>
          </p:spPr>
        </p:pic>
        <p:sp>
          <p:nvSpPr>
            <p:cNvPr id="8" name="Rectangle: Rounded Corners 7">
              <a:extLst>
                <a:ext uri="{FF2B5EF4-FFF2-40B4-BE49-F238E27FC236}">
                  <a16:creationId xmlns:a16="http://schemas.microsoft.com/office/drawing/2014/main" id="{2C10DAB6-2FA2-4795-A0A5-429A0C6237BF}"/>
                </a:ext>
              </a:extLst>
            </p:cNvPr>
            <p:cNvSpPr/>
            <p:nvPr/>
          </p:nvSpPr>
          <p:spPr bwMode="auto">
            <a:xfrm>
              <a:off x="1708355" y="3704896"/>
              <a:ext cx="346587" cy="338554"/>
            </a:xfrm>
            <a:prstGeom prst="round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tx1"/>
                </a:solidFill>
                <a:effectLst/>
                <a:latin typeface="Arial" charset="0"/>
                <a:ea typeface="ＭＳ Ｐゴシック" pitchFamily="108" charset="-128"/>
              </a:endParaRPr>
            </a:p>
          </p:txBody>
        </p:sp>
        <p:sp>
          <p:nvSpPr>
            <p:cNvPr id="9" name="Rectangle: Rounded Corners 8">
              <a:extLst>
                <a:ext uri="{FF2B5EF4-FFF2-40B4-BE49-F238E27FC236}">
                  <a16:creationId xmlns:a16="http://schemas.microsoft.com/office/drawing/2014/main" id="{3894F7DF-E86A-4BAE-ABE8-864F53E1CC98}"/>
                </a:ext>
              </a:extLst>
            </p:cNvPr>
            <p:cNvSpPr/>
            <p:nvPr/>
          </p:nvSpPr>
          <p:spPr bwMode="auto">
            <a:xfrm>
              <a:off x="543232" y="4230673"/>
              <a:ext cx="1442884" cy="203675"/>
            </a:xfrm>
            <a:prstGeom prst="round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tx1"/>
                </a:solidFill>
                <a:effectLst/>
                <a:latin typeface="Arial" charset="0"/>
                <a:ea typeface="ＭＳ Ｐゴシック" pitchFamily="108" charset="-128"/>
              </a:endParaRPr>
            </a:p>
          </p:txBody>
        </p:sp>
      </p:grpSp>
      <p:grpSp>
        <p:nvGrpSpPr>
          <p:cNvPr id="14" name="Group 13">
            <a:extLst>
              <a:ext uri="{FF2B5EF4-FFF2-40B4-BE49-F238E27FC236}">
                <a16:creationId xmlns:a16="http://schemas.microsoft.com/office/drawing/2014/main" id="{908E85E7-3348-48CD-9A95-4BEF124A8FF6}"/>
              </a:ext>
            </a:extLst>
          </p:cNvPr>
          <p:cNvGrpSpPr/>
          <p:nvPr/>
        </p:nvGrpSpPr>
        <p:grpSpPr>
          <a:xfrm>
            <a:off x="4558784" y="4332510"/>
            <a:ext cx="3224488" cy="1257409"/>
            <a:chOff x="3133107" y="4248786"/>
            <a:chExt cx="3224488" cy="1257409"/>
          </a:xfrm>
        </p:grpSpPr>
        <p:pic>
          <p:nvPicPr>
            <p:cNvPr id="11" name="Picture 10">
              <a:extLst>
                <a:ext uri="{FF2B5EF4-FFF2-40B4-BE49-F238E27FC236}">
                  <a16:creationId xmlns:a16="http://schemas.microsoft.com/office/drawing/2014/main" id="{08494FA7-6CB5-4166-99A8-13934C2DF05D}"/>
                </a:ext>
              </a:extLst>
            </p:cNvPr>
            <p:cNvPicPr>
              <a:picLocks noChangeAspect="1"/>
            </p:cNvPicPr>
            <p:nvPr/>
          </p:nvPicPr>
          <p:blipFill>
            <a:blip r:embed="rId4"/>
            <a:stretch>
              <a:fillRect/>
            </a:stretch>
          </p:blipFill>
          <p:spPr>
            <a:xfrm>
              <a:off x="4254293" y="4248786"/>
              <a:ext cx="2103302" cy="1257409"/>
            </a:xfrm>
            <a:prstGeom prst="rect">
              <a:avLst/>
            </a:prstGeom>
          </p:spPr>
        </p:pic>
        <p:cxnSp>
          <p:nvCxnSpPr>
            <p:cNvPr id="13" name="Straight Arrow Connector 12">
              <a:extLst>
                <a:ext uri="{FF2B5EF4-FFF2-40B4-BE49-F238E27FC236}">
                  <a16:creationId xmlns:a16="http://schemas.microsoft.com/office/drawing/2014/main" id="{5E5F50E8-FE65-43F5-AAEC-E9222ACF52B3}"/>
                </a:ext>
              </a:extLst>
            </p:cNvPr>
            <p:cNvCxnSpPr>
              <a:cxnSpLocks/>
            </p:cNvCxnSpPr>
            <p:nvPr/>
          </p:nvCxnSpPr>
          <p:spPr bwMode="auto">
            <a:xfrm flipV="1">
              <a:off x="3133107" y="5029740"/>
              <a:ext cx="985072" cy="1"/>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16656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91F8C-1106-45F5-A56B-52FD01EFDF8E}"/>
              </a:ext>
            </a:extLst>
          </p:cNvPr>
          <p:cNvSpPr>
            <a:spLocks noGrp="1"/>
          </p:cNvSpPr>
          <p:nvPr>
            <p:ph type="title"/>
          </p:nvPr>
        </p:nvSpPr>
        <p:spPr/>
        <p:txBody>
          <a:bodyPr/>
          <a:lstStyle/>
          <a:p>
            <a:r>
              <a:rPr lang="en-IE" dirty="0"/>
              <a:t>View Flowing Data - Snapshots</a:t>
            </a:r>
          </a:p>
        </p:txBody>
      </p:sp>
      <p:pic>
        <p:nvPicPr>
          <p:cNvPr id="5" name="Picture 4">
            <a:extLst>
              <a:ext uri="{FF2B5EF4-FFF2-40B4-BE49-F238E27FC236}">
                <a16:creationId xmlns:a16="http://schemas.microsoft.com/office/drawing/2014/main" id="{7033B938-AF4C-48BD-9C29-32E9E55D1644}"/>
              </a:ext>
            </a:extLst>
          </p:cNvPr>
          <p:cNvPicPr>
            <a:picLocks noChangeAspect="1"/>
          </p:cNvPicPr>
          <p:nvPr/>
        </p:nvPicPr>
        <p:blipFill>
          <a:blip r:embed="rId2"/>
          <a:stretch>
            <a:fillRect/>
          </a:stretch>
        </p:blipFill>
        <p:spPr>
          <a:xfrm>
            <a:off x="439827" y="1094553"/>
            <a:ext cx="8768846" cy="5156396"/>
          </a:xfrm>
          <a:prstGeom prst="rect">
            <a:avLst/>
          </a:prstGeom>
        </p:spPr>
      </p:pic>
      <p:pic>
        <p:nvPicPr>
          <p:cNvPr id="6" name="Picture 5">
            <a:extLst>
              <a:ext uri="{FF2B5EF4-FFF2-40B4-BE49-F238E27FC236}">
                <a16:creationId xmlns:a16="http://schemas.microsoft.com/office/drawing/2014/main" id="{435D26AB-B65E-4B61-8C64-898060234B90}"/>
              </a:ext>
            </a:extLst>
          </p:cNvPr>
          <p:cNvPicPr>
            <a:picLocks noChangeAspect="1"/>
          </p:cNvPicPr>
          <p:nvPr/>
        </p:nvPicPr>
        <p:blipFill>
          <a:blip r:embed="rId3"/>
          <a:stretch>
            <a:fillRect/>
          </a:stretch>
        </p:blipFill>
        <p:spPr>
          <a:xfrm>
            <a:off x="5070821" y="1046538"/>
            <a:ext cx="4615682" cy="5506662"/>
          </a:xfrm>
          <a:prstGeom prst="rect">
            <a:avLst/>
          </a:prstGeom>
        </p:spPr>
      </p:pic>
      <p:grpSp>
        <p:nvGrpSpPr>
          <p:cNvPr id="4" name="Group 3">
            <a:extLst>
              <a:ext uri="{FF2B5EF4-FFF2-40B4-BE49-F238E27FC236}">
                <a16:creationId xmlns:a16="http://schemas.microsoft.com/office/drawing/2014/main" id="{21D9417D-5889-483A-9115-C4452468A7AD}"/>
              </a:ext>
            </a:extLst>
          </p:cNvPr>
          <p:cNvGrpSpPr/>
          <p:nvPr/>
        </p:nvGrpSpPr>
        <p:grpSpPr>
          <a:xfrm>
            <a:off x="135292" y="4057519"/>
            <a:ext cx="4615681" cy="1705928"/>
            <a:chOff x="135292" y="4057519"/>
            <a:chExt cx="4615681" cy="1705928"/>
          </a:xfrm>
        </p:grpSpPr>
        <p:sp>
          <p:nvSpPr>
            <p:cNvPr id="7" name="TextBox 6">
              <a:extLst>
                <a:ext uri="{FF2B5EF4-FFF2-40B4-BE49-F238E27FC236}">
                  <a16:creationId xmlns:a16="http://schemas.microsoft.com/office/drawing/2014/main" id="{DFD3FABE-8281-4AE9-BEEC-44496874C9D7}"/>
                </a:ext>
              </a:extLst>
            </p:cNvPr>
            <p:cNvSpPr txBox="1"/>
            <p:nvPr/>
          </p:nvSpPr>
          <p:spPr>
            <a:xfrm>
              <a:off x="135292" y="4057519"/>
              <a:ext cx="4615681" cy="307777"/>
            </a:xfrm>
            <a:prstGeom prst="rect">
              <a:avLst/>
            </a:prstGeom>
            <a:noFill/>
          </p:spPr>
          <p:txBody>
            <a:bodyPr wrap="square" rtlCol="0">
              <a:spAutoFit/>
            </a:bodyPr>
            <a:lstStyle/>
            <a:p>
              <a:r>
                <a:rPr lang="en-IE" sz="1400" dirty="0"/>
                <a:t>Snapshots are also stored in the </a:t>
              </a:r>
              <a:r>
                <a:rPr lang="en-IE" sz="1400" dirty="0" err="1"/>
                <a:t>runinfo</a:t>
              </a:r>
              <a:r>
                <a:rPr lang="en-IE" sz="1400" dirty="0"/>
                <a:t> directory:</a:t>
              </a:r>
            </a:p>
          </p:txBody>
        </p:sp>
        <p:pic>
          <p:nvPicPr>
            <p:cNvPr id="3" name="Picture 2">
              <a:extLst>
                <a:ext uri="{FF2B5EF4-FFF2-40B4-BE49-F238E27FC236}">
                  <a16:creationId xmlns:a16="http://schemas.microsoft.com/office/drawing/2014/main" id="{978CA97F-D2C4-4430-B4AB-6CEF4401A494}"/>
                </a:ext>
              </a:extLst>
            </p:cNvPr>
            <p:cNvPicPr>
              <a:picLocks noChangeAspect="1"/>
            </p:cNvPicPr>
            <p:nvPr/>
          </p:nvPicPr>
          <p:blipFill>
            <a:blip r:embed="rId4"/>
            <a:stretch>
              <a:fillRect/>
            </a:stretch>
          </p:blipFill>
          <p:spPr>
            <a:xfrm>
              <a:off x="439827" y="4513659"/>
              <a:ext cx="3330229" cy="1249788"/>
            </a:xfrm>
            <a:prstGeom prst="rect">
              <a:avLst/>
            </a:prstGeom>
          </p:spPr>
        </p:pic>
      </p:grpSp>
    </p:spTree>
    <p:extLst>
      <p:ext uri="{BB962C8B-B14F-4D97-AF65-F5344CB8AC3E}">
        <p14:creationId xmlns:p14="http://schemas.microsoft.com/office/powerpoint/2010/main" val="87858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F0A7-5940-4271-8740-7ADB5AD38F98}"/>
              </a:ext>
            </a:extLst>
          </p:cNvPr>
          <p:cNvSpPr>
            <a:spLocks noGrp="1"/>
          </p:cNvSpPr>
          <p:nvPr>
            <p:ph type="title"/>
          </p:nvPr>
        </p:nvSpPr>
        <p:spPr/>
        <p:txBody>
          <a:bodyPr/>
          <a:lstStyle/>
          <a:p>
            <a:r>
              <a:rPr lang="en-IE" dirty="0"/>
              <a:t>Running Previews – Configuration</a:t>
            </a:r>
          </a:p>
        </p:txBody>
      </p:sp>
      <p:pic>
        <p:nvPicPr>
          <p:cNvPr id="5" name="Picture 4">
            <a:extLst>
              <a:ext uri="{FF2B5EF4-FFF2-40B4-BE49-F238E27FC236}">
                <a16:creationId xmlns:a16="http://schemas.microsoft.com/office/drawing/2014/main" id="{192CBCC4-A693-4593-BBBA-B6DBB212A6E9}"/>
              </a:ext>
            </a:extLst>
          </p:cNvPr>
          <p:cNvPicPr>
            <a:picLocks noChangeAspect="1"/>
          </p:cNvPicPr>
          <p:nvPr/>
        </p:nvPicPr>
        <p:blipFill>
          <a:blip r:embed="rId3"/>
          <a:stretch>
            <a:fillRect/>
          </a:stretch>
        </p:blipFill>
        <p:spPr>
          <a:xfrm>
            <a:off x="186025" y="1469663"/>
            <a:ext cx="4046370" cy="3466390"/>
          </a:xfrm>
          <a:prstGeom prst="rect">
            <a:avLst/>
          </a:prstGeom>
        </p:spPr>
      </p:pic>
      <p:grpSp>
        <p:nvGrpSpPr>
          <p:cNvPr id="21" name="Group 20">
            <a:extLst>
              <a:ext uri="{FF2B5EF4-FFF2-40B4-BE49-F238E27FC236}">
                <a16:creationId xmlns:a16="http://schemas.microsoft.com/office/drawing/2014/main" id="{452A829E-E492-4215-B89E-A54E090EF902}"/>
              </a:ext>
            </a:extLst>
          </p:cNvPr>
          <p:cNvGrpSpPr/>
          <p:nvPr/>
        </p:nvGrpSpPr>
        <p:grpSpPr>
          <a:xfrm>
            <a:off x="4213789" y="1976125"/>
            <a:ext cx="1077198" cy="686542"/>
            <a:chOff x="4213789" y="1976125"/>
            <a:chExt cx="1077198" cy="686542"/>
          </a:xfrm>
        </p:grpSpPr>
        <p:pic>
          <p:nvPicPr>
            <p:cNvPr id="7" name="Picture 6">
              <a:extLst>
                <a:ext uri="{FF2B5EF4-FFF2-40B4-BE49-F238E27FC236}">
                  <a16:creationId xmlns:a16="http://schemas.microsoft.com/office/drawing/2014/main" id="{15FC6ACC-75B0-4E22-9497-E6F15FF5DE21}"/>
                </a:ext>
              </a:extLst>
            </p:cNvPr>
            <p:cNvPicPr>
              <a:picLocks noChangeAspect="1"/>
            </p:cNvPicPr>
            <p:nvPr/>
          </p:nvPicPr>
          <p:blipFill>
            <a:blip r:embed="rId4"/>
            <a:stretch>
              <a:fillRect/>
            </a:stretch>
          </p:blipFill>
          <p:spPr>
            <a:xfrm>
              <a:off x="4467137" y="1976125"/>
              <a:ext cx="823850" cy="686542"/>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77FF095B-FC03-498D-9D78-9990CD4F6AC2}"/>
                </a:ext>
              </a:extLst>
            </p:cNvPr>
            <p:cNvCxnSpPr>
              <a:cxnSpLocks/>
            </p:cNvCxnSpPr>
            <p:nvPr/>
          </p:nvCxnSpPr>
          <p:spPr bwMode="auto">
            <a:xfrm>
              <a:off x="4213789" y="2319398"/>
              <a:ext cx="25334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22" name="Group 21">
            <a:extLst>
              <a:ext uri="{FF2B5EF4-FFF2-40B4-BE49-F238E27FC236}">
                <a16:creationId xmlns:a16="http://schemas.microsoft.com/office/drawing/2014/main" id="{5D6F419E-CB4F-487F-B9CF-BC16F6BF588B}"/>
              </a:ext>
            </a:extLst>
          </p:cNvPr>
          <p:cNvGrpSpPr/>
          <p:nvPr/>
        </p:nvGrpSpPr>
        <p:grpSpPr>
          <a:xfrm>
            <a:off x="5525729" y="854642"/>
            <a:ext cx="4296697" cy="3536274"/>
            <a:chOff x="5525729" y="854642"/>
            <a:chExt cx="4296697" cy="3536274"/>
          </a:xfrm>
        </p:grpSpPr>
        <p:sp>
          <p:nvSpPr>
            <p:cNvPr id="18" name="Rectangle 17">
              <a:extLst>
                <a:ext uri="{FF2B5EF4-FFF2-40B4-BE49-F238E27FC236}">
                  <a16:creationId xmlns:a16="http://schemas.microsoft.com/office/drawing/2014/main" id="{21DDA8E5-01F1-4E68-B6B3-708A4BB5145D}"/>
                </a:ext>
              </a:extLst>
            </p:cNvPr>
            <p:cNvSpPr/>
            <p:nvPr/>
          </p:nvSpPr>
          <p:spPr bwMode="auto">
            <a:xfrm>
              <a:off x="5525729" y="934419"/>
              <a:ext cx="4296697" cy="3456497"/>
            </a:xfrm>
            <a:prstGeom prst="rect">
              <a:avLst/>
            </a:prstGeom>
            <a:solidFill>
              <a:schemeClr val="bg1"/>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tx1"/>
                </a:solidFill>
                <a:effectLst/>
                <a:latin typeface="Arial" charset="0"/>
                <a:ea typeface="ＭＳ Ｐゴシック" pitchFamily="108" charset="-128"/>
              </a:endParaRPr>
            </a:p>
          </p:txBody>
        </p:sp>
        <p:pic>
          <p:nvPicPr>
            <p:cNvPr id="12" name="Picture 11">
              <a:extLst>
                <a:ext uri="{FF2B5EF4-FFF2-40B4-BE49-F238E27FC236}">
                  <a16:creationId xmlns:a16="http://schemas.microsoft.com/office/drawing/2014/main" id="{C999C7B5-7AF6-454E-9693-0D351C86A732}"/>
                </a:ext>
              </a:extLst>
            </p:cNvPr>
            <p:cNvPicPr>
              <a:picLocks noChangeAspect="1"/>
            </p:cNvPicPr>
            <p:nvPr/>
          </p:nvPicPr>
          <p:blipFill>
            <a:blip r:embed="rId5"/>
            <a:stretch>
              <a:fillRect/>
            </a:stretch>
          </p:blipFill>
          <p:spPr>
            <a:xfrm>
              <a:off x="5599364" y="1211357"/>
              <a:ext cx="4096570" cy="3005096"/>
            </a:xfrm>
            <a:prstGeom prst="rect">
              <a:avLst/>
            </a:prstGeom>
          </p:spPr>
        </p:pic>
        <p:sp>
          <p:nvSpPr>
            <p:cNvPr id="13" name="TextBox 12">
              <a:extLst>
                <a:ext uri="{FF2B5EF4-FFF2-40B4-BE49-F238E27FC236}">
                  <a16:creationId xmlns:a16="http://schemas.microsoft.com/office/drawing/2014/main" id="{027DE6B0-B268-431E-81A6-34D6FDC6A7FF}"/>
                </a:ext>
              </a:extLst>
            </p:cNvPr>
            <p:cNvSpPr txBox="1"/>
            <p:nvPr/>
          </p:nvSpPr>
          <p:spPr>
            <a:xfrm>
              <a:off x="6950471" y="854642"/>
              <a:ext cx="1394356" cy="369332"/>
            </a:xfrm>
            <a:prstGeom prst="rect">
              <a:avLst/>
            </a:prstGeom>
            <a:noFill/>
          </p:spPr>
          <p:txBody>
            <a:bodyPr wrap="none" rtlCol="0">
              <a:spAutoFit/>
            </a:bodyPr>
            <a:lstStyle/>
            <a:p>
              <a:r>
                <a:rPr lang="en-IE" sz="1800" b="1" i="1" u="sng" dirty="0"/>
                <a:t>Test Origin</a:t>
              </a:r>
            </a:p>
          </p:txBody>
        </p:sp>
      </p:grpSp>
      <p:grpSp>
        <p:nvGrpSpPr>
          <p:cNvPr id="23" name="Group 22">
            <a:extLst>
              <a:ext uri="{FF2B5EF4-FFF2-40B4-BE49-F238E27FC236}">
                <a16:creationId xmlns:a16="http://schemas.microsoft.com/office/drawing/2014/main" id="{CD1442ED-D7CD-4AD7-9E9E-1981BC18CFD0}"/>
              </a:ext>
            </a:extLst>
          </p:cNvPr>
          <p:cNvGrpSpPr/>
          <p:nvPr/>
        </p:nvGrpSpPr>
        <p:grpSpPr>
          <a:xfrm>
            <a:off x="5525729" y="4390916"/>
            <a:ext cx="4296697" cy="2393341"/>
            <a:chOff x="5525729" y="4390916"/>
            <a:chExt cx="4296697" cy="2393341"/>
          </a:xfrm>
        </p:grpSpPr>
        <p:sp>
          <p:nvSpPr>
            <p:cNvPr id="19" name="Rectangle 18">
              <a:extLst>
                <a:ext uri="{FF2B5EF4-FFF2-40B4-BE49-F238E27FC236}">
                  <a16:creationId xmlns:a16="http://schemas.microsoft.com/office/drawing/2014/main" id="{64C9A9B6-F77F-4296-B496-B14EFE90FD1A}"/>
                </a:ext>
              </a:extLst>
            </p:cNvPr>
            <p:cNvSpPr/>
            <p:nvPr/>
          </p:nvSpPr>
          <p:spPr bwMode="auto">
            <a:xfrm>
              <a:off x="5525729" y="4390916"/>
              <a:ext cx="4296697" cy="2393341"/>
            </a:xfrm>
            <a:prstGeom prst="rect">
              <a:avLst/>
            </a:prstGeom>
            <a:solidFill>
              <a:schemeClr val="bg1"/>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tx1"/>
                </a:solidFill>
                <a:effectLst/>
                <a:latin typeface="Arial" charset="0"/>
                <a:ea typeface="ＭＳ Ｐゴシック" pitchFamily="108" charset="-128"/>
              </a:endParaRPr>
            </a:p>
          </p:txBody>
        </p:sp>
        <p:sp>
          <p:nvSpPr>
            <p:cNvPr id="16" name="TextBox 15">
              <a:extLst>
                <a:ext uri="{FF2B5EF4-FFF2-40B4-BE49-F238E27FC236}">
                  <a16:creationId xmlns:a16="http://schemas.microsoft.com/office/drawing/2014/main" id="{65992246-5B0B-4CD0-9053-AE8C8D682A37}"/>
                </a:ext>
              </a:extLst>
            </p:cNvPr>
            <p:cNvSpPr txBox="1"/>
            <p:nvPr/>
          </p:nvSpPr>
          <p:spPr>
            <a:xfrm>
              <a:off x="6747402" y="4390916"/>
              <a:ext cx="1800493" cy="369332"/>
            </a:xfrm>
            <a:prstGeom prst="rect">
              <a:avLst/>
            </a:prstGeom>
            <a:noFill/>
          </p:spPr>
          <p:txBody>
            <a:bodyPr wrap="none" rtlCol="0">
              <a:spAutoFit/>
            </a:bodyPr>
            <a:lstStyle/>
            <a:p>
              <a:r>
                <a:rPr lang="en-IE" sz="1800" b="1" i="1" u="sng" dirty="0"/>
                <a:t>Snapshot Data</a:t>
              </a:r>
            </a:p>
          </p:txBody>
        </p:sp>
        <p:pic>
          <p:nvPicPr>
            <p:cNvPr id="17" name="Picture 16">
              <a:extLst>
                <a:ext uri="{FF2B5EF4-FFF2-40B4-BE49-F238E27FC236}">
                  <a16:creationId xmlns:a16="http://schemas.microsoft.com/office/drawing/2014/main" id="{F0A3818F-B2E8-44E4-AAF4-5AE934E62E1C}"/>
                </a:ext>
              </a:extLst>
            </p:cNvPr>
            <p:cNvPicPr>
              <a:picLocks noChangeAspect="1"/>
            </p:cNvPicPr>
            <p:nvPr/>
          </p:nvPicPr>
          <p:blipFill>
            <a:blip r:embed="rId6"/>
            <a:stretch>
              <a:fillRect/>
            </a:stretch>
          </p:blipFill>
          <p:spPr>
            <a:xfrm>
              <a:off x="5854192" y="4760248"/>
              <a:ext cx="3841742" cy="1917506"/>
            </a:xfrm>
            <a:prstGeom prst="rect">
              <a:avLst/>
            </a:prstGeom>
          </p:spPr>
        </p:pic>
      </p:grpSp>
      <p:sp>
        <p:nvSpPr>
          <p:cNvPr id="20" name="TextBox 19">
            <a:extLst>
              <a:ext uri="{FF2B5EF4-FFF2-40B4-BE49-F238E27FC236}">
                <a16:creationId xmlns:a16="http://schemas.microsoft.com/office/drawing/2014/main" id="{BB112B5C-E3E3-4EF5-BE5F-A8774A8EF395}"/>
              </a:ext>
            </a:extLst>
          </p:cNvPr>
          <p:cNvSpPr txBox="1"/>
          <p:nvPr/>
        </p:nvSpPr>
        <p:spPr>
          <a:xfrm>
            <a:off x="158366" y="1039308"/>
            <a:ext cx="4654992" cy="307777"/>
          </a:xfrm>
          <a:prstGeom prst="rect">
            <a:avLst/>
          </a:prstGeom>
          <a:noFill/>
        </p:spPr>
        <p:txBody>
          <a:bodyPr wrap="none" rtlCol="0">
            <a:spAutoFit/>
          </a:bodyPr>
          <a:lstStyle/>
          <a:p>
            <a:r>
              <a:rPr lang="en-IE" sz="1400" dirty="0"/>
              <a:t>You can preview data to help build or fine tune pipelines.</a:t>
            </a:r>
          </a:p>
        </p:txBody>
      </p:sp>
      <p:sp>
        <p:nvSpPr>
          <p:cNvPr id="24" name="TextBox 23">
            <a:extLst>
              <a:ext uri="{FF2B5EF4-FFF2-40B4-BE49-F238E27FC236}">
                <a16:creationId xmlns:a16="http://schemas.microsoft.com/office/drawing/2014/main" id="{D353993A-2DB6-4054-853C-A0368BD7068D}"/>
              </a:ext>
            </a:extLst>
          </p:cNvPr>
          <p:cNvSpPr txBox="1"/>
          <p:nvPr/>
        </p:nvSpPr>
        <p:spPr>
          <a:xfrm>
            <a:off x="186025" y="5019562"/>
            <a:ext cx="5213212" cy="492443"/>
          </a:xfrm>
          <a:prstGeom prst="rect">
            <a:avLst/>
          </a:prstGeom>
          <a:noFill/>
        </p:spPr>
        <p:txBody>
          <a:bodyPr wrap="square" rtlCol="0">
            <a:spAutoFit/>
          </a:bodyPr>
          <a:lstStyle/>
          <a:p>
            <a:r>
              <a:rPr lang="en-IE" sz="1400" b="1" u="sng" dirty="0"/>
              <a:t>Write to Destinations and Executors</a:t>
            </a:r>
          </a:p>
          <a:p>
            <a:r>
              <a:rPr lang="en-IE" sz="1200" dirty="0"/>
              <a:t>By default, data preview does not write data to destinations.</a:t>
            </a:r>
          </a:p>
        </p:txBody>
      </p:sp>
      <p:sp>
        <p:nvSpPr>
          <p:cNvPr id="25" name="TextBox 24">
            <a:extLst>
              <a:ext uri="{FF2B5EF4-FFF2-40B4-BE49-F238E27FC236}">
                <a16:creationId xmlns:a16="http://schemas.microsoft.com/office/drawing/2014/main" id="{342C7ECC-6790-4DCA-A24C-233A516544DE}"/>
              </a:ext>
            </a:extLst>
          </p:cNvPr>
          <p:cNvSpPr txBox="1"/>
          <p:nvPr/>
        </p:nvSpPr>
        <p:spPr>
          <a:xfrm>
            <a:off x="158366" y="5565093"/>
            <a:ext cx="5213212" cy="861774"/>
          </a:xfrm>
          <a:prstGeom prst="rect">
            <a:avLst/>
          </a:prstGeom>
          <a:noFill/>
        </p:spPr>
        <p:txBody>
          <a:bodyPr wrap="square" rtlCol="0">
            <a:spAutoFit/>
          </a:bodyPr>
          <a:lstStyle/>
          <a:p>
            <a:r>
              <a:rPr lang="en-IE" sz="1400" b="1" u="sng" dirty="0"/>
              <a:t>Show Record/Field Header</a:t>
            </a:r>
          </a:p>
          <a:p>
            <a:r>
              <a:rPr lang="en-IE" sz="1200" dirty="0"/>
              <a:t>Some stages created record header attributes with useful metadata. I.e.: If reading from a directory with many files, every record will have a ‘filename’ attribute indicating the file that contained the record.</a:t>
            </a:r>
          </a:p>
        </p:txBody>
      </p:sp>
    </p:spTree>
    <p:extLst>
      <p:ext uri="{BB962C8B-B14F-4D97-AF65-F5344CB8AC3E}">
        <p14:creationId xmlns:p14="http://schemas.microsoft.com/office/powerpoint/2010/main" val="247367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E99B2-4EDB-4255-B9E3-03ED340356CF}"/>
              </a:ext>
            </a:extLst>
          </p:cNvPr>
          <p:cNvSpPr>
            <a:spLocks noGrp="1"/>
          </p:cNvSpPr>
          <p:nvPr>
            <p:ph type="title"/>
          </p:nvPr>
        </p:nvSpPr>
        <p:spPr/>
        <p:txBody>
          <a:bodyPr/>
          <a:lstStyle/>
          <a:p>
            <a:r>
              <a:rPr lang="en-IE" dirty="0"/>
              <a:t>Running Previews – View Snapshots</a:t>
            </a:r>
          </a:p>
        </p:txBody>
      </p:sp>
      <p:pic>
        <p:nvPicPr>
          <p:cNvPr id="8" name="Picture 7">
            <a:extLst>
              <a:ext uri="{FF2B5EF4-FFF2-40B4-BE49-F238E27FC236}">
                <a16:creationId xmlns:a16="http://schemas.microsoft.com/office/drawing/2014/main" id="{C349ED1B-0CB9-48CF-B852-65E5FB2BD2CC}"/>
              </a:ext>
            </a:extLst>
          </p:cNvPr>
          <p:cNvPicPr>
            <a:picLocks noChangeAspect="1"/>
          </p:cNvPicPr>
          <p:nvPr/>
        </p:nvPicPr>
        <p:blipFill>
          <a:blip r:embed="rId3"/>
          <a:stretch>
            <a:fillRect/>
          </a:stretch>
        </p:blipFill>
        <p:spPr>
          <a:xfrm>
            <a:off x="0" y="1252253"/>
            <a:ext cx="9906000" cy="4904099"/>
          </a:xfrm>
          <a:prstGeom prst="rect">
            <a:avLst/>
          </a:prstGeom>
        </p:spPr>
      </p:pic>
      <p:pic>
        <p:nvPicPr>
          <p:cNvPr id="9" name="Picture 8">
            <a:extLst>
              <a:ext uri="{FF2B5EF4-FFF2-40B4-BE49-F238E27FC236}">
                <a16:creationId xmlns:a16="http://schemas.microsoft.com/office/drawing/2014/main" id="{48EED470-DE01-4C62-9BAA-B42792C5541F}"/>
              </a:ext>
            </a:extLst>
          </p:cNvPr>
          <p:cNvPicPr>
            <a:picLocks noChangeAspect="1"/>
          </p:cNvPicPr>
          <p:nvPr/>
        </p:nvPicPr>
        <p:blipFill>
          <a:blip r:embed="rId4"/>
          <a:stretch>
            <a:fillRect/>
          </a:stretch>
        </p:blipFill>
        <p:spPr>
          <a:xfrm>
            <a:off x="0" y="2969884"/>
            <a:ext cx="9906000" cy="3127476"/>
          </a:xfrm>
          <a:prstGeom prst="rect">
            <a:avLst/>
          </a:prstGeom>
        </p:spPr>
      </p:pic>
      <p:pic>
        <p:nvPicPr>
          <p:cNvPr id="10" name="Picture 9">
            <a:extLst>
              <a:ext uri="{FF2B5EF4-FFF2-40B4-BE49-F238E27FC236}">
                <a16:creationId xmlns:a16="http://schemas.microsoft.com/office/drawing/2014/main" id="{462A87C4-D11B-46E4-8268-21022B13885E}"/>
              </a:ext>
            </a:extLst>
          </p:cNvPr>
          <p:cNvPicPr>
            <a:picLocks noChangeAspect="1"/>
          </p:cNvPicPr>
          <p:nvPr/>
        </p:nvPicPr>
        <p:blipFill>
          <a:blip r:embed="rId5"/>
          <a:stretch>
            <a:fillRect/>
          </a:stretch>
        </p:blipFill>
        <p:spPr>
          <a:xfrm>
            <a:off x="0" y="1569303"/>
            <a:ext cx="9906000" cy="4663290"/>
          </a:xfrm>
          <a:prstGeom prst="rect">
            <a:avLst/>
          </a:prstGeom>
        </p:spPr>
      </p:pic>
    </p:spTree>
    <p:extLst>
      <p:ext uri="{BB962C8B-B14F-4D97-AF65-F5344CB8AC3E}">
        <p14:creationId xmlns:p14="http://schemas.microsoft.com/office/powerpoint/2010/main" val="36701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4A4F7-72F0-4BC8-ABBB-FEAB8884A80D}"/>
              </a:ext>
            </a:extLst>
          </p:cNvPr>
          <p:cNvSpPr>
            <a:spLocks noGrp="1"/>
          </p:cNvSpPr>
          <p:nvPr>
            <p:ph type="title"/>
          </p:nvPr>
        </p:nvSpPr>
        <p:spPr/>
        <p:txBody>
          <a:bodyPr/>
          <a:lstStyle/>
          <a:p>
            <a:r>
              <a:rPr lang="en-IE" dirty="0"/>
              <a:t>Error Handling</a:t>
            </a:r>
          </a:p>
        </p:txBody>
      </p:sp>
      <p:pic>
        <p:nvPicPr>
          <p:cNvPr id="5" name="Picture 4">
            <a:extLst>
              <a:ext uri="{FF2B5EF4-FFF2-40B4-BE49-F238E27FC236}">
                <a16:creationId xmlns:a16="http://schemas.microsoft.com/office/drawing/2014/main" id="{3777161B-EFBE-494A-B9F9-200605BD83B2}"/>
              </a:ext>
            </a:extLst>
          </p:cNvPr>
          <p:cNvPicPr>
            <a:picLocks noChangeAspect="1"/>
          </p:cNvPicPr>
          <p:nvPr/>
        </p:nvPicPr>
        <p:blipFill>
          <a:blip r:embed="rId3"/>
          <a:stretch>
            <a:fillRect/>
          </a:stretch>
        </p:blipFill>
        <p:spPr>
          <a:xfrm>
            <a:off x="0" y="907091"/>
            <a:ext cx="9906000" cy="5043817"/>
          </a:xfrm>
          <a:prstGeom prst="rect">
            <a:avLst/>
          </a:prstGeom>
        </p:spPr>
      </p:pic>
    </p:spTree>
    <p:extLst>
      <p:ext uri="{BB962C8B-B14F-4D97-AF65-F5344CB8AC3E}">
        <p14:creationId xmlns:p14="http://schemas.microsoft.com/office/powerpoint/2010/main" val="3685078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CACA2-61EB-4B0F-A654-C889CD5A6C4F}"/>
              </a:ext>
            </a:extLst>
          </p:cNvPr>
          <p:cNvSpPr>
            <a:spLocks noGrp="1"/>
          </p:cNvSpPr>
          <p:nvPr>
            <p:ph type="title"/>
          </p:nvPr>
        </p:nvSpPr>
        <p:spPr/>
        <p:txBody>
          <a:bodyPr/>
          <a:lstStyle/>
          <a:p>
            <a:r>
              <a:rPr lang="en-IE" dirty="0"/>
              <a:t>Error Handling - Configuration</a:t>
            </a:r>
          </a:p>
        </p:txBody>
      </p:sp>
      <p:pic>
        <p:nvPicPr>
          <p:cNvPr id="9" name="Picture 8">
            <a:extLst>
              <a:ext uri="{FF2B5EF4-FFF2-40B4-BE49-F238E27FC236}">
                <a16:creationId xmlns:a16="http://schemas.microsoft.com/office/drawing/2014/main" id="{46D24DC7-5732-4B60-85D2-9BCA54DF7C4F}"/>
              </a:ext>
            </a:extLst>
          </p:cNvPr>
          <p:cNvPicPr>
            <a:picLocks noChangeAspect="1"/>
          </p:cNvPicPr>
          <p:nvPr/>
        </p:nvPicPr>
        <p:blipFill>
          <a:blip r:embed="rId2"/>
          <a:stretch>
            <a:fillRect/>
          </a:stretch>
        </p:blipFill>
        <p:spPr>
          <a:xfrm>
            <a:off x="198053" y="954691"/>
            <a:ext cx="7101244" cy="2624250"/>
          </a:xfrm>
          <a:prstGeom prst="rect">
            <a:avLst/>
          </a:prstGeom>
        </p:spPr>
      </p:pic>
      <p:sp>
        <p:nvSpPr>
          <p:cNvPr id="10" name="Rectangle 9">
            <a:extLst>
              <a:ext uri="{FF2B5EF4-FFF2-40B4-BE49-F238E27FC236}">
                <a16:creationId xmlns:a16="http://schemas.microsoft.com/office/drawing/2014/main" id="{1F26F147-E185-4B66-8F23-4864342681A0}"/>
              </a:ext>
            </a:extLst>
          </p:cNvPr>
          <p:cNvSpPr/>
          <p:nvPr/>
        </p:nvSpPr>
        <p:spPr bwMode="auto">
          <a:xfrm>
            <a:off x="198053" y="2153265"/>
            <a:ext cx="795005" cy="216309"/>
          </a:xfrm>
          <a:prstGeom prst="rect">
            <a:avLst/>
          </a:prstGeom>
          <a:noFill/>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tx1"/>
              </a:solidFill>
              <a:effectLst/>
              <a:latin typeface="Arial" charset="0"/>
              <a:ea typeface="ＭＳ Ｐゴシック" pitchFamily="108" charset="-128"/>
            </a:endParaRPr>
          </a:p>
        </p:txBody>
      </p:sp>
      <p:grpSp>
        <p:nvGrpSpPr>
          <p:cNvPr id="12" name="Group 11">
            <a:extLst>
              <a:ext uri="{FF2B5EF4-FFF2-40B4-BE49-F238E27FC236}">
                <a16:creationId xmlns:a16="http://schemas.microsoft.com/office/drawing/2014/main" id="{EE313304-1F98-4BD6-8085-8EAA04271F4F}"/>
              </a:ext>
            </a:extLst>
          </p:cNvPr>
          <p:cNvGrpSpPr/>
          <p:nvPr/>
        </p:nvGrpSpPr>
        <p:grpSpPr>
          <a:xfrm>
            <a:off x="101251" y="3664715"/>
            <a:ext cx="7198046" cy="2238594"/>
            <a:chOff x="101251" y="3664715"/>
            <a:chExt cx="7198046" cy="2238594"/>
          </a:xfrm>
        </p:grpSpPr>
        <p:pic>
          <p:nvPicPr>
            <p:cNvPr id="6" name="Picture 5">
              <a:extLst>
                <a:ext uri="{FF2B5EF4-FFF2-40B4-BE49-F238E27FC236}">
                  <a16:creationId xmlns:a16="http://schemas.microsoft.com/office/drawing/2014/main" id="{5B8FC278-9985-48CD-BEE2-5C39B2681A7A}"/>
                </a:ext>
              </a:extLst>
            </p:cNvPr>
            <p:cNvPicPr>
              <a:picLocks noChangeAspect="1"/>
            </p:cNvPicPr>
            <p:nvPr/>
          </p:nvPicPr>
          <p:blipFill>
            <a:blip r:embed="rId3"/>
            <a:stretch>
              <a:fillRect/>
            </a:stretch>
          </p:blipFill>
          <p:spPr>
            <a:xfrm>
              <a:off x="101251" y="3669631"/>
              <a:ext cx="7198046" cy="2233678"/>
            </a:xfrm>
            <a:prstGeom prst="rect">
              <a:avLst/>
            </a:prstGeom>
          </p:spPr>
        </p:pic>
        <p:sp>
          <p:nvSpPr>
            <p:cNvPr id="11" name="Rectangle 10">
              <a:extLst>
                <a:ext uri="{FF2B5EF4-FFF2-40B4-BE49-F238E27FC236}">
                  <a16:creationId xmlns:a16="http://schemas.microsoft.com/office/drawing/2014/main" id="{9396D17C-333B-4872-A9F8-BA65C4B58F5D}"/>
                </a:ext>
              </a:extLst>
            </p:cNvPr>
            <p:cNvSpPr/>
            <p:nvPr/>
          </p:nvSpPr>
          <p:spPr bwMode="auto">
            <a:xfrm>
              <a:off x="101251" y="3664715"/>
              <a:ext cx="1521072" cy="216309"/>
            </a:xfrm>
            <a:prstGeom prst="rect">
              <a:avLst/>
            </a:prstGeom>
            <a:noFill/>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tx1"/>
                </a:solidFill>
                <a:effectLst/>
                <a:latin typeface="Arial" charset="0"/>
                <a:ea typeface="ＭＳ Ｐゴシック" pitchFamily="108" charset="-128"/>
              </a:endParaRPr>
            </a:p>
          </p:txBody>
        </p:sp>
      </p:grpSp>
      <p:pic>
        <p:nvPicPr>
          <p:cNvPr id="13" name="Picture 12">
            <a:extLst>
              <a:ext uri="{FF2B5EF4-FFF2-40B4-BE49-F238E27FC236}">
                <a16:creationId xmlns:a16="http://schemas.microsoft.com/office/drawing/2014/main" id="{FC4D3ED3-B7DD-4E5A-ADE9-5F3FE34ABA05}"/>
              </a:ext>
            </a:extLst>
          </p:cNvPr>
          <p:cNvPicPr>
            <a:picLocks noChangeAspect="1"/>
          </p:cNvPicPr>
          <p:nvPr/>
        </p:nvPicPr>
        <p:blipFill>
          <a:blip r:embed="rId4"/>
          <a:stretch>
            <a:fillRect/>
          </a:stretch>
        </p:blipFill>
        <p:spPr>
          <a:xfrm>
            <a:off x="101251" y="3881024"/>
            <a:ext cx="7241460" cy="2265876"/>
          </a:xfrm>
          <a:prstGeom prst="rect">
            <a:avLst/>
          </a:prstGeom>
        </p:spPr>
      </p:pic>
      <p:grpSp>
        <p:nvGrpSpPr>
          <p:cNvPr id="19" name="Group 18">
            <a:extLst>
              <a:ext uri="{FF2B5EF4-FFF2-40B4-BE49-F238E27FC236}">
                <a16:creationId xmlns:a16="http://schemas.microsoft.com/office/drawing/2014/main" id="{334B2593-3017-4854-8508-AB9A905769E0}"/>
              </a:ext>
            </a:extLst>
          </p:cNvPr>
          <p:cNvGrpSpPr/>
          <p:nvPr/>
        </p:nvGrpSpPr>
        <p:grpSpPr>
          <a:xfrm>
            <a:off x="1795795" y="3008842"/>
            <a:ext cx="6509239" cy="906859"/>
            <a:chOff x="1795795" y="3008842"/>
            <a:chExt cx="6509239" cy="906859"/>
          </a:xfrm>
        </p:grpSpPr>
        <p:sp>
          <p:nvSpPr>
            <p:cNvPr id="14" name="Rectangle 13">
              <a:extLst>
                <a:ext uri="{FF2B5EF4-FFF2-40B4-BE49-F238E27FC236}">
                  <a16:creationId xmlns:a16="http://schemas.microsoft.com/office/drawing/2014/main" id="{CFD9C30C-4AA8-4203-8E04-1BB2DB088978}"/>
                </a:ext>
              </a:extLst>
            </p:cNvPr>
            <p:cNvSpPr/>
            <p:nvPr/>
          </p:nvSpPr>
          <p:spPr bwMode="auto">
            <a:xfrm>
              <a:off x="1795795" y="3357980"/>
              <a:ext cx="4447689" cy="220961"/>
            </a:xfrm>
            <a:prstGeom prst="rect">
              <a:avLst/>
            </a:prstGeom>
            <a:noFill/>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tx1"/>
                </a:solidFill>
                <a:effectLst/>
                <a:latin typeface="Arial" charset="0"/>
                <a:ea typeface="ＭＳ Ｐゴシック" pitchFamily="108" charset="-128"/>
              </a:endParaRPr>
            </a:p>
          </p:txBody>
        </p:sp>
        <p:pic>
          <p:nvPicPr>
            <p:cNvPr id="15" name="Picture 14">
              <a:extLst>
                <a:ext uri="{FF2B5EF4-FFF2-40B4-BE49-F238E27FC236}">
                  <a16:creationId xmlns:a16="http://schemas.microsoft.com/office/drawing/2014/main" id="{D2C47E7A-C9BC-45DF-BC11-9AA4F41046D6}"/>
                </a:ext>
              </a:extLst>
            </p:cNvPr>
            <p:cNvPicPr>
              <a:picLocks noChangeAspect="1"/>
            </p:cNvPicPr>
            <p:nvPr/>
          </p:nvPicPr>
          <p:blipFill>
            <a:blip r:embed="rId5"/>
            <a:stretch>
              <a:fillRect/>
            </a:stretch>
          </p:blipFill>
          <p:spPr>
            <a:xfrm>
              <a:off x="7413417" y="3008842"/>
              <a:ext cx="891617" cy="906859"/>
            </a:xfrm>
            <a:prstGeom prst="rect">
              <a:avLst/>
            </a:prstGeom>
          </p:spPr>
        </p:pic>
        <p:cxnSp>
          <p:nvCxnSpPr>
            <p:cNvPr id="17" name="Straight Arrow Connector 16">
              <a:extLst>
                <a:ext uri="{FF2B5EF4-FFF2-40B4-BE49-F238E27FC236}">
                  <a16:creationId xmlns:a16="http://schemas.microsoft.com/office/drawing/2014/main" id="{E7464D64-6167-41FB-90A8-4273F21A34FB}"/>
                </a:ext>
              </a:extLst>
            </p:cNvPr>
            <p:cNvCxnSpPr>
              <a:cxnSpLocks/>
            </p:cNvCxnSpPr>
            <p:nvPr/>
          </p:nvCxnSpPr>
          <p:spPr bwMode="auto">
            <a:xfrm>
              <a:off x="6325582" y="3468460"/>
              <a:ext cx="108783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63072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5FAD6-C10E-4284-B3DE-06FB61872C1A}"/>
              </a:ext>
            </a:extLst>
          </p:cNvPr>
          <p:cNvSpPr>
            <a:spLocks noGrp="1"/>
          </p:cNvSpPr>
          <p:nvPr>
            <p:ph type="title"/>
          </p:nvPr>
        </p:nvSpPr>
        <p:spPr/>
        <p:txBody>
          <a:bodyPr/>
          <a:lstStyle/>
          <a:p>
            <a:r>
              <a:rPr lang="en-IE" dirty="0"/>
              <a:t>SDC Expression Language</a:t>
            </a:r>
          </a:p>
        </p:txBody>
      </p:sp>
      <p:sp>
        <p:nvSpPr>
          <p:cNvPr id="6" name="TextBox 5">
            <a:extLst>
              <a:ext uri="{FF2B5EF4-FFF2-40B4-BE49-F238E27FC236}">
                <a16:creationId xmlns:a16="http://schemas.microsoft.com/office/drawing/2014/main" id="{2B34DA19-9D3A-48CD-8B0B-0869026FE9E1}"/>
              </a:ext>
            </a:extLst>
          </p:cNvPr>
          <p:cNvSpPr txBox="1"/>
          <p:nvPr/>
        </p:nvSpPr>
        <p:spPr>
          <a:xfrm>
            <a:off x="293273" y="1091380"/>
            <a:ext cx="9342340" cy="599767"/>
          </a:xfrm>
          <a:prstGeom prst="rect">
            <a:avLst/>
          </a:prstGeom>
          <a:noFill/>
        </p:spPr>
        <p:txBody>
          <a:bodyPr wrap="square" rtlCol="0">
            <a:spAutoFit/>
          </a:bodyPr>
          <a:lstStyle/>
          <a:p>
            <a:r>
              <a:rPr lang="en-IE" sz="1600" dirty="0"/>
              <a:t>StreamSets Expression language (based on JSP 2.0) provides the ability to dynamically configure, evaluate or modify data within pipelines.</a:t>
            </a:r>
          </a:p>
        </p:txBody>
      </p:sp>
      <p:sp>
        <p:nvSpPr>
          <p:cNvPr id="8" name="Rectangle 7">
            <a:extLst>
              <a:ext uri="{FF2B5EF4-FFF2-40B4-BE49-F238E27FC236}">
                <a16:creationId xmlns:a16="http://schemas.microsoft.com/office/drawing/2014/main" id="{A332DF65-2D76-44F4-8CD7-C3BD44E5AD92}"/>
              </a:ext>
            </a:extLst>
          </p:cNvPr>
          <p:cNvSpPr/>
          <p:nvPr/>
        </p:nvSpPr>
        <p:spPr>
          <a:xfrm>
            <a:off x="2397842" y="1691147"/>
            <a:ext cx="4953000" cy="2554545"/>
          </a:xfrm>
          <a:prstGeom prst="rect">
            <a:avLst/>
          </a:prstGeom>
        </p:spPr>
        <p:txBody>
          <a:bodyPr>
            <a:spAutoFit/>
          </a:bodyPr>
          <a:lstStyle/>
          <a:p>
            <a:r>
              <a:rPr lang="en-IE" sz="1600" dirty="0"/>
              <a:t>The following elements can be specified in expressions:</a:t>
            </a:r>
          </a:p>
          <a:p>
            <a:endParaRPr lang="en-IE" sz="1600" dirty="0"/>
          </a:p>
          <a:p>
            <a:pPr marL="285750" indent="-285750">
              <a:buFont typeface="Arial" panose="020B0604020202020204" pitchFamily="34" charset="0"/>
              <a:buChar char="•"/>
            </a:pPr>
            <a:r>
              <a:rPr lang="en-IE" sz="1600" dirty="0"/>
              <a:t>Constants</a:t>
            </a:r>
          </a:p>
          <a:p>
            <a:pPr marL="285750" indent="-285750">
              <a:buFont typeface="Arial" panose="020B0604020202020204" pitchFamily="34" charset="0"/>
              <a:buChar char="•"/>
            </a:pPr>
            <a:r>
              <a:rPr lang="en-IE" sz="1600" dirty="0"/>
              <a:t>Datetime Variables</a:t>
            </a:r>
          </a:p>
          <a:p>
            <a:pPr marL="285750" indent="-285750">
              <a:buFont typeface="Arial" panose="020B0604020202020204" pitchFamily="34" charset="0"/>
              <a:buChar char="•"/>
            </a:pPr>
            <a:r>
              <a:rPr lang="en-IE" sz="1600" dirty="0"/>
              <a:t>Field Names</a:t>
            </a:r>
          </a:p>
          <a:p>
            <a:pPr marL="285750" indent="-285750">
              <a:buFont typeface="Arial" panose="020B0604020202020204" pitchFamily="34" charset="0"/>
              <a:buChar char="•"/>
            </a:pPr>
            <a:r>
              <a:rPr lang="en-IE" sz="1600" dirty="0"/>
              <a:t>Functions</a:t>
            </a:r>
          </a:p>
          <a:p>
            <a:pPr marL="285750" indent="-285750">
              <a:buFont typeface="Arial" panose="020B0604020202020204" pitchFamily="34" charset="0"/>
              <a:buChar char="•"/>
            </a:pPr>
            <a:r>
              <a:rPr lang="en-IE" sz="1600" dirty="0"/>
              <a:t>Literals</a:t>
            </a:r>
          </a:p>
          <a:p>
            <a:pPr marL="285750" indent="-285750">
              <a:buFont typeface="Arial" panose="020B0604020202020204" pitchFamily="34" charset="0"/>
              <a:buChar char="•"/>
            </a:pPr>
            <a:r>
              <a:rPr lang="en-IE" sz="1600" dirty="0"/>
              <a:t>Operators</a:t>
            </a:r>
          </a:p>
          <a:p>
            <a:pPr marL="285750" indent="-285750">
              <a:buFont typeface="Arial" panose="020B0604020202020204" pitchFamily="34" charset="0"/>
              <a:buChar char="•"/>
            </a:pPr>
            <a:r>
              <a:rPr lang="en-IE" sz="1600" dirty="0"/>
              <a:t>Runtime Parameters, Properties and Resources</a:t>
            </a:r>
          </a:p>
        </p:txBody>
      </p:sp>
      <p:pic>
        <p:nvPicPr>
          <p:cNvPr id="9" name="Picture 8">
            <a:extLst>
              <a:ext uri="{FF2B5EF4-FFF2-40B4-BE49-F238E27FC236}">
                <a16:creationId xmlns:a16="http://schemas.microsoft.com/office/drawing/2014/main" id="{E04C86BF-E4F0-4666-AA36-89AFB61968DC}"/>
              </a:ext>
            </a:extLst>
          </p:cNvPr>
          <p:cNvPicPr>
            <a:picLocks noChangeAspect="1"/>
          </p:cNvPicPr>
          <p:nvPr/>
        </p:nvPicPr>
        <p:blipFill>
          <a:blip r:embed="rId3"/>
          <a:stretch>
            <a:fillRect/>
          </a:stretch>
        </p:blipFill>
        <p:spPr>
          <a:xfrm>
            <a:off x="506361" y="4279652"/>
            <a:ext cx="8283678" cy="2273548"/>
          </a:xfrm>
          <a:prstGeom prst="rect">
            <a:avLst/>
          </a:prstGeom>
        </p:spPr>
      </p:pic>
      <p:sp>
        <p:nvSpPr>
          <p:cNvPr id="10" name="Rectangle 9">
            <a:extLst>
              <a:ext uri="{FF2B5EF4-FFF2-40B4-BE49-F238E27FC236}">
                <a16:creationId xmlns:a16="http://schemas.microsoft.com/office/drawing/2014/main" id="{2C70C565-3E73-4155-9C05-7D415CF45033}"/>
              </a:ext>
            </a:extLst>
          </p:cNvPr>
          <p:cNvSpPr/>
          <p:nvPr/>
        </p:nvSpPr>
        <p:spPr>
          <a:xfrm>
            <a:off x="6548293" y="2754567"/>
            <a:ext cx="3087320" cy="461665"/>
          </a:xfrm>
          <a:prstGeom prst="rect">
            <a:avLst/>
          </a:prstGeom>
        </p:spPr>
        <p:txBody>
          <a:bodyPr wrap="none">
            <a:spAutoFit/>
          </a:bodyPr>
          <a:lstStyle/>
          <a:p>
            <a:r>
              <a:rPr lang="en-IE" dirty="0">
                <a:solidFill>
                  <a:srgbClr val="A3AAAE"/>
                </a:solidFill>
                <a:latin typeface="proxima-nova"/>
                <a:hlinkClick r:id="rId4"/>
              </a:rPr>
              <a:t>https://bit.ly/2RG87EP</a:t>
            </a:r>
            <a:r>
              <a:rPr lang="en-IE" dirty="0">
                <a:solidFill>
                  <a:srgbClr val="A3AAAE"/>
                </a:solidFill>
                <a:latin typeface="proxima-nova"/>
              </a:rPr>
              <a:t> </a:t>
            </a:r>
            <a:endParaRPr lang="en-IE" dirty="0"/>
          </a:p>
        </p:txBody>
      </p:sp>
    </p:spTree>
    <p:extLst>
      <p:ext uri="{BB962C8B-B14F-4D97-AF65-F5344CB8AC3E}">
        <p14:creationId xmlns:p14="http://schemas.microsoft.com/office/powerpoint/2010/main" val="3468869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51D5B-C65F-432A-882B-57AACD800154}"/>
              </a:ext>
            </a:extLst>
          </p:cNvPr>
          <p:cNvSpPr>
            <a:spLocks noGrp="1"/>
          </p:cNvSpPr>
          <p:nvPr>
            <p:ph type="title"/>
          </p:nvPr>
        </p:nvSpPr>
        <p:spPr/>
        <p:txBody>
          <a:bodyPr/>
          <a:lstStyle/>
          <a:p>
            <a:r>
              <a:rPr lang="en-IE" dirty="0"/>
              <a:t>SDC Expression Functions</a:t>
            </a:r>
          </a:p>
        </p:txBody>
      </p:sp>
      <p:graphicFrame>
        <p:nvGraphicFramePr>
          <p:cNvPr id="4" name="Table 3">
            <a:extLst>
              <a:ext uri="{FF2B5EF4-FFF2-40B4-BE49-F238E27FC236}">
                <a16:creationId xmlns:a16="http://schemas.microsoft.com/office/drawing/2014/main" id="{75489ACA-4DCD-479E-B076-252F3B127E02}"/>
              </a:ext>
            </a:extLst>
          </p:cNvPr>
          <p:cNvGraphicFramePr>
            <a:graphicFrameLocks noGrp="1"/>
          </p:cNvGraphicFramePr>
          <p:nvPr>
            <p:extLst>
              <p:ext uri="{D42A27DB-BD31-4B8C-83A1-F6EECF244321}">
                <p14:modId xmlns:p14="http://schemas.microsoft.com/office/powerpoint/2010/main" val="4220435269"/>
              </p:ext>
            </p:extLst>
          </p:nvPr>
        </p:nvGraphicFramePr>
        <p:xfrm>
          <a:off x="188860" y="825500"/>
          <a:ext cx="9528279" cy="5977099"/>
        </p:xfrm>
        <a:graphic>
          <a:graphicData uri="http://schemas.openxmlformats.org/drawingml/2006/table">
            <a:tbl>
              <a:tblPr firstRow="1" bandRow="1">
                <a:tableStyleId>{00A15C55-8517-42AA-B614-E9B94910E393}</a:tableStyleId>
              </a:tblPr>
              <a:tblGrid>
                <a:gridCol w="1534652">
                  <a:extLst>
                    <a:ext uri="{9D8B030D-6E8A-4147-A177-3AD203B41FA5}">
                      <a16:colId xmlns:a16="http://schemas.microsoft.com/office/drawing/2014/main" val="3646464470"/>
                    </a:ext>
                  </a:extLst>
                </a:gridCol>
                <a:gridCol w="2592849">
                  <a:extLst>
                    <a:ext uri="{9D8B030D-6E8A-4147-A177-3AD203B41FA5}">
                      <a16:colId xmlns:a16="http://schemas.microsoft.com/office/drawing/2014/main" val="2058867873"/>
                    </a:ext>
                  </a:extLst>
                </a:gridCol>
                <a:gridCol w="5400778">
                  <a:extLst>
                    <a:ext uri="{9D8B030D-6E8A-4147-A177-3AD203B41FA5}">
                      <a16:colId xmlns:a16="http://schemas.microsoft.com/office/drawing/2014/main" val="3560799879"/>
                    </a:ext>
                  </a:extLst>
                </a:gridCol>
              </a:tblGrid>
              <a:tr h="286501">
                <a:tc>
                  <a:txBody>
                    <a:bodyPr/>
                    <a:lstStyle/>
                    <a:p>
                      <a:r>
                        <a:rPr lang="en-IE" sz="1200" dirty="0"/>
                        <a:t>Function Type</a:t>
                      </a:r>
                    </a:p>
                  </a:txBody>
                  <a:tcPr/>
                </a:tc>
                <a:tc>
                  <a:txBody>
                    <a:bodyPr/>
                    <a:lstStyle/>
                    <a:p>
                      <a:r>
                        <a:rPr lang="en-IE" sz="1200" dirty="0"/>
                        <a:t>Description</a:t>
                      </a:r>
                    </a:p>
                  </a:txBody>
                  <a:tcPr/>
                </a:tc>
                <a:tc>
                  <a:txBody>
                    <a:bodyPr/>
                    <a:lstStyle/>
                    <a:p>
                      <a:r>
                        <a:rPr lang="en-IE" sz="1200" dirty="0"/>
                        <a:t>Common Examples</a:t>
                      </a:r>
                    </a:p>
                  </a:txBody>
                  <a:tcPr/>
                </a:tc>
                <a:extLst>
                  <a:ext uri="{0D108BD9-81ED-4DB2-BD59-A6C34878D82A}">
                    <a16:rowId xmlns:a16="http://schemas.microsoft.com/office/drawing/2014/main" val="2051085046"/>
                  </a:ext>
                </a:extLst>
              </a:tr>
              <a:tr h="462444">
                <a:tc>
                  <a:txBody>
                    <a:bodyPr/>
                    <a:lstStyle/>
                    <a:p>
                      <a:r>
                        <a:rPr lang="en-IE" sz="1200" dirty="0"/>
                        <a:t>Record</a:t>
                      </a:r>
                    </a:p>
                  </a:txBody>
                  <a:tcPr/>
                </a:tc>
                <a:tc>
                  <a:txBody>
                    <a:bodyPr/>
                    <a:lstStyle/>
                    <a:p>
                      <a:r>
                        <a:rPr lang="en-IE" sz="1200" b="0" i="0" kern="1200" dirty="0">
                          <a:solidFill>
                            <a:schemeClr val="dk1"/>
                          </a:solidFill>
                          <a:effectLst/>
                          <a:latin typeface="+mn-lt"/>
                          <a:ea typeface="+mn-ea"/>
                          <a:cs typeface="+mn-cs"/>
                        </a:rPr>
                        <a:t>To determine information about a record</a:t>
                      </a:r>
                      <a:endParaRPr lang="en-IE" sz="1200" dirty="0"/>
                    </a:p>
                  </a:txBody>
                  <a:tcPr/>
                </a:tc>
                <a:tc>
                  <a:txBody>
                    <a:bodyPr/>
                    <a:lstStyle/>
                    <a:p>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record:value</a:t>
                      </a: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field_name</a:t>
                      </a:r>
                      <a:r>
                        <a:rPr lang="en-IE" sz="1200" dirty="0">
                          <a:latin typeface="Courier New" panose="020703090202050204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record:type</a:t>
                      </a: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field_name</a:t>
                      </a:r>
                      <a:r>
                        <a:rPr lang="en-IE" sz="1200" dirty="0">
                          <a:latin typeface="Courier New" panose="020703090202050204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record:exists</a:t>
                      </a: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field_name</a:t>
                      </a:r>
                      <a:r>
                        <a:rPr lang="en-IE" sz="1200" dirty="0">
                          <a:latin typeface="Courier New" panose="020703090202050204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record:id</a:t>
                      </a:r>
                      <a:r>
                        <a:rPr lang="en-IE" sz="1200" dirty="0">
                          <a:latin typeface="Courier New" panose="02070309020205020404" pitchFamily="49" charset="0"/>
                          <a:cs typeface="Courier New" panose="02070309020205020404" pitchFamily="49" charset="0"/>
                        </a:rPr>
                        <a:t>()}</a:t>
                      </a:r>
                    </a:p>
                  </a:txBody>
                  <a:tcPr/>
                </a:tc>
                <a:extLst>
                  <a:ext uri="{0D108BD9-81ED-4DB2-BD59-A6C34878D82A}">
                    <a16:rowId xmlns:a16="http://schemas.microsoft.com/office/drawing/2014/main" val="1349729874"/>
                  </a:ext>
                </a:extLst>
              </a:tr>
              <a:tr h="330699">
                <a:tc>
                  <a:txBody>
                    <a:bodyPr/>
                    <a:lstStyle/>
                    <a:p>
                      <a:r>
                        <a:rPr lang="en-IE" sz="1200" dirty="0"/>
                        <a:t>Error Record</a:t>
                      </a:r>
                    </a:p>
                  </a:txBody>
                  <a:tcPr/>
                </a:tc>
                <a:tc>
                  <a:txBody>
                    <a:bodyPr/>
                    <a:lstStyle/>
                    <a:p>
                      <a:r>
                        <a:rPr lang="en-IE" sz="1200" dirty="0"/>
                        <a:t>To determine information about error records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record:errorCode</a:t>
                      </a:r>
                      <a:r>
                        <a:rPr lang="en-IE" sz="1200" dirty="0">
                          <a:latin typeface="Courier New" panose="020703090202050204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record:errorMessage</a:t>
                      </a:r>
                      <a:r>
                        <a:rPr lang="en-IE" sz="1200" dirty="0">
                          <a:latin typeface="Courier New" panose="02070309020205020404" pitchFamily="49" charset="0"/>
                          <a:cs typeface="Courier New" panose="02070309020205020404" pitchFamily="49" charset="0"/>
                        </a:rPr>
                        <a:t>()}</a:t>
                      </a:r>
                      <a:endParaRPr lang="en-IE" sz="1200" dirty="0"/>
                    </a:p>
                  </a:txBody>
                  <a:tcPr/>
                </a:tc>
                <a:extLst>
                  <a:ext uri="{0D108BD9-81ED-4DB2-BD59-A6C34878D82A}">
                    <a16:rowId xmlns:a16="http://schemas.microsoft.com/office/drawing/2014/main" val="286970910"/>
                  </a:ext>
                </a:extLst>
              </a:tr>
              <a:tr h="330699">
                <a:tc>
                  <a:txBody>
                    <a:bodyPr/>
                    <a:lstStyle/>
                    <a:p>
                      <a:r>
                        <a:rPr lang="en-IE" sz="1200" dirty="0"/>
                        <a:t>Credential</a:t>
                      </a:r>
                    </a:p>
                  </a:txBody>
                  <a:tcPr/>
                </a:tc>
                <a:tc>
                  <a:txBody>
                    <a:bodyPr/>
                    <a:lstStyle/>
                    <a:p>
                      <a:r>
                        <a:rPr lang="en-IE" sz="1200" dirty="0"/>
                        <a:t>To retrieve a credential value from credential store systems such as CyberArk or </a:t>
                      </a:r>
                      <a:r>
                        <a:rPr lang="en-IE" sz="1200" dirty="0" err="1"/>
                        <a:t>HashiCorp</a:t>
                      </a:r>
                      <a:r>
                        <a:rPr lang="en-IE" sz="1200" dirty="0"/>
                        <a:t> Vault.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credential:get</a:t>
                      </a: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jks</a:t>
                      </a:r>
                      <a:r>
                        <a:rPr lang="en-IE" sz="1200" dirty="0">
                          <a:latin typeface="Courier New" panose="02070309020205020404" pitchFamily="49" charset="0"/>
                          <a:cs typeface="Courier New" panose="02070309020205020404" pitchFamily="49" charset="0"/>
                        </a:rPr>
                        <a:t>', 'group', '</a:t>
                      </a:r>
                      <a:r>
                        <a:rPr lang="en-IE" sz="1200" dirty="0" err="1">
                          <a:latin typeface="Courier New" panose="02070309020205020404" pitchFamily="49" charset="0"/>
                          <a:cs typeface="Courier New" panose="02070309020205020404" pitchFamily="49" charset="0"/>
                        </a:rPr>
                        <a:t>secret_name</a:t>
                      </a:r>
                      <a:r>
                        <a:rPr lang="en-IE" sz="1200" dirty="0">
                          <a:latin typeface="Courier New" panose="02070309020205020404" pitchFamily="49" charset="0"/>
                          <a:cs typeface="Courier New" panose="02070309020205020404" pitchFamily="49" charset="0"/>
                        </a:rPr>
                        <a:t>')}</a:t>
                      </a:r>
                      <a:endParaRPr lang="en-IE" sz="1200" dirty="0"/>
                    </a:p>
                    <a:p>
                      <a:endParaRPr lang="en-IE" sz="1200" dirty="0"/>
                    </a:p>
                  </a:txBody>
                  <a:tcPr/>
                </a:tc>
                <a:extLst>
                  <a:ext uri="{0D108BD9-81ED-4DB2-BD59-A6C34878D82A}">
                    <a16:rowId xmlns:a16="http://schemas.microsoft.com/office/drawing/2014/main" val="2072746419"/>
                  </a:ext>
                </a:extLst>
              </a:tr>
              <a:tr h="330699">
                <a:tc>
                  <a:txBody>
                    <a:bodyPr/>
                    <a:lstStyle/>
                    <a:p>
                      <a:r>
                        <a:rPr lang="en-IE" sz="1200" dirty="0"/>
                        <a:t>Data Drift</a:t>
                      </a:r>
                    </a:p>
                  </a:txBody>
                  <a:tcPr/>
                </a:tc>
                <a:tc>
                  <a:txBody>
                    <a:bodyPr/>
                    <a:lstStyle/>
                    <a:p>
                      <a:r>
                        <a:rPr lang="en-IE" sz="1200" dirty="0"/>
                        <a:t>To create alerts when data drift occurs within data drift rules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drift:names</a:t>
                      </a:r>
                      <a:r>
                        <a:rPr lang="en-IE" sz="1200" dirty="0">
                          <a:latin typeface="Courier New" panose="02070309020205020404" pitchFamily="49" charset="0"/>
                          <a:cs typeface="Courier New" panose="02070309020205020404" pitchFamily="49" charset="0"/>
                        </a:rPr>
                        <a:t>('/',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drift:type</a:t>
                      </a:r>
                      <a:r>
                        <a:rPr lang="en-IE" sz="1200" dirty="0">
                          <a:latin typeface="Courier New" panose="02070309020205020404" pitchFamily="49" charset="0"/>
                          <a:cs typeface="Courier New" panose="02070309020205020404" pitchFamily="49" charset="0"/>
                        </a:rPr>
                        <a:t>('/', false)}</a:t>
                      </a:r>
                      <a:endParaRPr lang="en-IE" sz="1200" dirty="0"/>
                    </a:p>
                  </a:txBody>
                  <a:tcPr/>
                </a:tc>
                <a:extLst>
                  <a:ext uri="{0D108BD9-81ED-4DB2-BD59-A6C34878D82A}">
                    <a16:rowId xmlns:a16="http://schemas.microsoft.com/office/drawing/2014/main" val="3832772029"/>
                  </a:ext>
                </a:extLst>
              </a:tr>
              <a:tr h="330699">
                <a:tc>
                  <a:txBody>
                    <a:bodyPr/>
                    <a:lstStyle/>
                    <a:p>
                      <a:r>
                        <a:rPr lang="en-IE" sz="1200" dirty="0"/>
                        <a:t>Field</a:t>
                      </a:r>
                    </a:p>
                  </a:txBody>
                  <a:tcPr/>
                </a:tc>
                <a:tc>
                  <a:txBody>
                    <a:bodyPr/>
                    <a:lstStyle/>
                    <a:p>
                      <a:r>
                        <a:rPr lang="en-IE" sz="1200" dirty="0"/>
                        <a:t>To use in in field path expressions in order to dynamically determine what field to process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f:type</a:t>
                      </a:r>
                      <a:r>
                        <a:rPr lang="en-IE" sz="1200" dirty="0">
                          <a:latin typeface="Courier New" panose="02070309020205020404" pitchFamily="49" charset="0"/>
                          <a:cs typeface="Courier New" panose="02070309020205020404" pitchFamily="49" charset="0"/>
                        </a:rPr>
                        <a:t>() == 'DATETIME’}]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f:value</a:t>
                      </a:r>
                      <a:r>
                        <a:rPr lang="en-IE" sz="1200" dirty="0">
                          <a:latin typeface="Courier New" panose="02070309020205020404" pitchFamily="49" charset="0"/>
                          <a:cs typeface="Courier New" panose="02070309020205020404" pitchFamily="49" charset="0"/>
                        </a:rPr>
                        <a:t>() &gt;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1200" dirty="0"/>
                    </a:p>
                  </a:txBody>
                  <a:tcPr/>
                </a:tc>
                <a:extLst>
                  <a:ext uri="{0D108BD9-81ED-4DB2-BD59-A6C34878D82A}">
                    <a16:rowId xmlns:a16="http://schemas.microsoft.com/office/drawing/2014/main" val="2710985927"/>
                  </a:ext>
                </a:extLst>
              </a:tr>
              <a:tr h="330699">
                <a:tc>
                  <a:txBody>
                    <a:bodyPr/>
                    <a:lstStyle/>
                    <a:p>
                      <a:r>
                        <a:rPr lang="en-IE" sz="1200" dirty="0"/>
                        <a:t>File</a:t>
                      </a:r>
                    </a:p>
                  </a:txBody>
                  <a:tcPr/>
                </a:tc>
                <a:tc>
                  <a:txBody>
                    <a:bodyPr/>
                    <a:lstStyle/>
                    <a:p>
                      <a:r>
                        <a:rPr lang="en-IE" sz="1200" dirty="0"/>
                        <a:t>To return information about a file name or path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Courier New" panose="02070309020205020404" pitchFamily="49" charset="0"/>
                          <a:cs typeface="Courier New" panose="02070309020205020404" pitchFamily="49" charset="0"/>
                        </a:rPr>
                        <a:t>${file:fileExtension('/logs/weblog.txt’)}</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Courier New" panose="02070309020205020404" pitchFamily="49" charset="0"/>
                          <a:cs typeface="Courier New" panose="02070309020205020404" pitchFamily="49" charset="0"/>
                        </a:rPr>
                        <a:t>${file:parentPath('/serverB/logs/weblog.txt')}</a:t>
                      </a:r>
                    </a:p>
                  </a:txBody>
                  <a:tcPr/>
                </a:tc>
                <a:extLst>
                  <a:ext uri="{0D108BD9-81ED-4DB2-BD59-A6C34878D82A}">
                    <a16:rowId xmlns:a16="http://schemas.microsoft.com/office/drawing/2014/main" val="2515344987"/>
                  </a:ext>
                </a:extLst>
              </a:tr>
              <a:tr h="330699">
                <a:tc>
                  <a:txBody>
                    <a:bodyPr/>
                    <a:lstStyle/>
                    <a:p>
                      <a:r>
                        <a:rPr lang="en-IE" sz="1200" dirty="0"/>
                        <a:t>Math</a:t>
                      </a:r>
                    </a:p>
                  </a:txBody>
                  <a:tcPr/>
                </a:tc>
                <a:tc>
                  <a:txBody>
                    <a:bodyPr/>
                    <a:lstStyle/>
                    <a:p>
                      <a:r>
                        <a:rPr lang="en-IE" sz="1200" dirty="0"/>
                        <a:t>To perform math on numeric values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math:abs</a:t>
                      </a:r>
                      <a:r>
                        <a:rPr lang="en-IE" sz="1200" dirty="0">
                          <a:latin typeface="Courier New" panose="02070309020205020404" pitchFamily="49" charset="0"/>
                          <a:cs typeface="Courier New" panose="02070309020205020404" pitchFamily="49" charset="0"/>
                        </a:rPr>
                        <a:t>(-1234)}</a:t>
                      </a:r>
                    </a:p>
                  </a:txBody>
                  <a:tcPr/>
                </a:tc>
                <a:extLst>
                  <a:ext uri="{0D108BD9-81ED-4DB2-BD59-A6C34878D82A}">
                    <a16:rowId xmlns:a16="http://schemas.microsoft.com/office/drawing/2014/main" val="31775957"/>
                  </a:ext>
                </a:extLst>
              </a:tr>
              <a:tr h="330699">
                <a:tc>
                  <a:txBody>
                    <a:bodyPr/>
                    <a:lstStyle/>
                    <a:p>
                      <a:r>
                        <a:rPr lang="en-IE" sz="1200" dirty="0"/>
                        <a:t>Pipeline</a:t>
                      </a:r>
                    </a:p>
                  </a:txBody>
                  <a:tcPr/>
                </a:tc>
                <a:tc>
                  <a:txBody>
                    <a:bodyPr/>
                    <a:lstStyle/>
                    <a:p>
                      <a:r>
                        <a:rPr lang="en-IE" sz="1200" dirty="0"/>
                        <a:t>To determine information about a pipeline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pipeline:name</a:t>
                      </a:r>
                      <a:r>
                        <a:rPr lang="en-IE" sz="1200" dirty="0">
                          <a:latin typeface="Courier New" panose="020703090202050204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pipeline:startTime</a:t>
                      </a:r>
                      <a:r>
                        <a:rPr lang="en-IE" sz="1200" dirty="0">
                          <a:latin typeface="Courier New" panose="02070309020205020404" pitchFamily="49" charset="0"/>
                          <a:cs typeface="Courier New" panose="02070309020205020404" pitchFamily="49" charset="0"/>
                        </a:rPr>
                        <a:t>()}</a:t>
                      </a:r>
                    </a:p>
                  </a:txBody>
                  <a:tcPr/>
                </a:tc>
                <a:extLst>
                  <a:ext uri="{0D108BD9-81ED-4DB2-BD59-A6C34878D82A}">
                    <a16:rowId xmlns:a16="http://schemas.microsoft.com/office/drawing/2014/main" val="2415347106"/>
                  </a:ext>
                </a:extLst>
              </a:tr>
              <a:tr h="330699">
                <a:tc>
                  <a:txBody>
                    <a:bodyPr/>
                    <a:lstStyle/>
                    <a:p>
                      <a:r>
                        <a:rPr lang="en-IE" sz="1200" dirty="0"/>
                        <a:t>String</a:t>
                      </a:r>
                    </a:p>
                  </a:txBody>
                  <a:tcPr/>
                </a:tc>
                <a:tc>
                  <a:txBody>
                    <a:bodyPr/>
                    <a:lstStyle/>
                    <a:p>
                      <a:r>
                        <a:rPr lang="en-IE" sz="1200" kern="1200" dirty="0">
                          <a:solidFill>
                            <a:schemeClr val="dk1"/>
                          </a:solidFill>
                          <a:latin typeface="+mn-lt"/>
                          <a:ea typeface="+mn-ea"/>
                          <a:cs typeface="+mn-cs"/>
                        </a:rPr>
                        <a:t>To transform string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str:concat</a:t>
                      </a:r>
                      <a:r>
                        <a:rPr lang="en-IE" sz="1200" dirty="0">
                          <a:latin typeface="Courier New" panose="02070309020205020404" pitchFamily="49" charset="0"/>
                          <a:cs typeface="Courier New" panose="02070309020205020404" pitchFamily="49" charset="0"/>
                        </a:rPr>
                        <a:t>(“Stream”, “Sets”)}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str:contains</a:t>
                      </a:r>
                      <a:r>
                        <a:rPr lang="en-IE" sz="1200" dirty="0">
                          <a:latin typeface="Courier New" panose="02070309020205020404" pitchFamily="49" charset="0"/>
                          <a:cs typeface="Courier New" panose="02070309020205020404" pitchFamily="49" charset="0"/>
                        </a:rPr>
                        <a:t>("Jane", "boo")}</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str:indexOf</a:t>
                      </a:r>
                      <a:r>
                        <a:rPr lang="en-IE" sz="1200" dirty="0">
                          <a:latin typeface="Courier New" panose="02070309020205020404" pitchFamily="49" charset="0"/>
                          <a:cs typeface="Courier New" panose="02070309020205020404" pitchFamily="49" charset="0"/>
                        </a:rPr>
                        <a:t>("tomorrow", "row")}</a:t>
                      </a:r>
                    </a:p>
                  </a:txBody>
                  <a:tcPr/>
                </a:tc>
                <a:extLst>
                  <a:ext uri="{0D108BD9-81ED-4DB2-BD59-A6C34878D82A}">
                    <a16:rowId xmlns:a16="http://schemas.microsoft.com/office/drawing/2014/main" val="2664292767"/>
                  </a:ext>
                </a:extLst>
              </a:tr>
              <a:tr h="330699">
                <a:tc>
                  <a:txBody>
                    <a:bodyPr/>
                    <a:lstStyle/>
                    <a:p>
                      <a:r>
                        <a:rPr lang="en-IE" sz="1200" dirty="0"/>
                        <a:t>Time</a:t>
                      </a:r>
                    </a:p>
                  </a:txBody>
                  <a:tcPr/>
                </a:tc>
                <a:tc>
                  <a:txBody>
                    <a:bodyPr/>
                    <a:lstStyle/>
                    <a:p>
                      <a:r>
                        <a:rPr lang="en-IE" sz="1200" kern="1200" dirty="0">
                          <a:solidFill>
                            <a:schemeClr val="dk1"/>
                          </a:solidFill>
                          <a:latin typeface="+mn-lt"/>
                          <a:ea typeface="+mn-ea"/>
                          <a:cs typeface="+mn-cs"/>
                        </a:rPr>
                        <a:t>To return the current time or to transform datetime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time:dateTimeToMilliseconds</a:t>
                      </a: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time:now</a:t>
                      </a:r>
                      <a:r>
                        <a:rPr lang="en-IE" sz="1200" dirty="0">
                          <a:latin typeface="Courier New" panose="020703090202050204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time:timeZoneOffset</a:t>
                      </a: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record:value</a:t>
                      </a:r>
                      <a:r>
                        <a:rPr lang="en-IE" sz="1200" dirty="0">
                          <a:latin typeface="Courier New" panose="02070309020205020404" pitchFamily="49" charset="0"/>
                          <a:cs typeface="Courier New" panose="02070309020205020404" pitchFamily="49" charset="0"/>
                        </a:rPr>
                        <a:t>('/TZ'))}</a:t>
                      </a:r>
                    </a:p>
                  </a:txBody>
                  <a:tcPr/>
                </a:tc>
                <a:extLst>
                  <a:ext uri="{0D108BD9-81ED-4DB2-BD59-A6C34878D82A}">
                    <a16:rowId xmlns:a16="http://schemas.microsoft.com/office/drawing/2014/main" val="3203475300"/>
                  </a:ext>
                </a:extLst>
              </a:tr>
              <a:tr h="330699">
                <a:tc>
                  <a:txBody>
                    <a:bodyPr/>
                    <a:lstStyle/>
                    <a:p>
                      <a:r>
                        <a:rPr lang="en-IE" sz="1200" dirty="0" err="1"/>
                        <a:t>Misc</a:t>
                      </a:r>
                      <a:endParaRPr lang="en-IE" sz="1200" dirty="0"/>
                    </a:p>
                  </a:txBody>
                  <a:tcPr/>
                </a:tc>
                <a:tc>
                  <a:txBody>
                    <a:bodyPr/>
                    <a:lstStyle/>
                    <a:p>
                      <a:r>
                        <a:rPr lang="en-IE" sz="1200" kern="1200" dirty="0">
                          <a:solidFill>
                            <a:schemeClr val="dk1"/>
                          </a:solidFill>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latin typeface="Courier New" panose="02070309020205020404" pitchFamily="49" charset="0"/>
                          <a:cs typeface="Courier New" panose="02070309020205020404" pitchFamily="49" charset="0"/>
                        </a:rPr>
                        <a:t>${</a:t>
                      </a:r>
                      <a:r>
                        <a:rPr lang="en-IE" sz="1200" dirty="0" err="1">
                          <a:latin typeface="Courier New" panose="02070309020205020404" pitchFamily="49" charset="0"/>
                          <a:cs typeface="Courier New" panose="02070309020205020404" pitchFamily="49" charset="0"/>
                        </a:rPr>
                        <a:t>sdc:hostname</a:t>
                      </a:r>
                      <a:r>
                        <a:rPr lang="en-IE" sz="1200" dirty="0">
                          <a:latin typeface="Courier New" panose="02070309020205020404" pitchFamily="49" charset="0"/>
                          <a:cs typeface="Courier New" panose="02070309020205020404" pitchFamily="49" charset="0"/>
                        </a:rPr>
                        <a:t>()}</a:t>
                      </a:r>
                    </a:p>
                  </a:txBody>
                  <a:tcPr/>
                </a:tc>
                <a:extLst>
                  <a:ext uri="{0D108BD9-81ED-4DB2-BD59-A6C34878D82A}">
                    <a16:rowId xmlns:a16="http://schemas.microsoft.com/office/drawing/2014/main" val="1661091965"/>
                  </a:ext>
                </a:extLst>
              </a:tr>
            </a:tbl>
          </a:graphicData>
        </a:graphic>
      </p:graphicFrame>
    </p:spTree>
    <p:extLst>
      <p:ext uri="{BB962C8B-B14F-4D97-AF65-F5344CB8AC3E}">
        <p14:creationId xmlns:p14="http://schemas.microsoft.com/office/powerpoint/2010/main" val="1441252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CA743-D147-44D0-BDBA-7C97FC3A1AD1}"/>
              </a:ext>
            </a:extLst>
          </p:cNvPr>
          <p:cNvSpPr>
            <a:spLocks noGrp="1"/>
          </p:cNvSpPr>
          <p:nvPr>
            <p:ph type="title"/>
          </p:nvPr>
        </p:nvSpPr>
        <p:spPr/>
        <p:txBody>
          <a:bodyPr/>
          <a:lstStyle/>
          <a:p>
            <a:r>
              <a:rPr lang="en-IE" dirty="0"/>
              <a:t>Content</a:t>
            </a:r>
          </a:p>
        </p:txBody>
      </p:sp>
      <p:sp>
        <p:nvSpPr>
          <p:cNvPr id="3" name="TextBox 2">
            <a:extLst>
              <a:ext uri="{FF2B5EF4-FFF2-40B4-BE49-F238E27FC236}">
                <a16:creationId xmlns:a16="http://schemas.microsoft.com/office/drawing/2014/main" id="{3741EC68-D995-4BAC-9376-31692465AC73}"/>
              </a:ext>
            </a:extLst>
          </p:cNvPr>
          <p:cNvSpPr txBox="1"/>
          <p:nvPr/>
        </p:nvSpPr>
        <p:spPr>
          <a:xfrm>
            <a:off x="293273" y="1187668"/>
            <a:ext cx="4467890" cy="4524315"/>
          </a:xfrm>
          <a:prstGeom prst="rect">
            <a:avLst/>
          </a:prstGeom>
          <a:noFill/>
        </p:spPr>
        <p:txBody>
          <a:bodyPr wrap="none" rtlCol="0">
            <a:spAutoFit/>
          </a:bodyPr>
          <a:lstStyle/>
          <a:p>
            <a:r>
              <a:rPr lang="en-IE" sz="1800" dirty="0"/>
              <a:t>Who Am I?</a:t>
            </a:r>
          </a:p>
          <a:p>
            <a:endParaRPr lang="en-IE" sz="1800" dirty="0"/>
          </a:p>
          <a:p>
            <a:r>
              <a:rPr lang="en-IE" sz="1800" dirty="0"/>
              <a:t>StreamSets Overview</a:t>
            </a:r>
          </a:p>
          <a:p>
            <a:pPr lvl="1"/>
            <a:r>
              <a:rPr lang="en-IE" sz="1800" dirty="0"/>
              <a:t>StreamSets Data Collector</a:t>
            </a:r>
          </a:p>
          <a:p>
            <a:pPr lvl="1"/>
            <a:r>
              <a:rPr lang="en-IE" sz="1800" dirty="0"/>
              <a:t>Installation &amp; Minimum Requirements</a:t>
            </a:r>
          </a:p>
          <a:p>
            <a:pPr lvl="1"/>
            <a:r>
              <a:rPr lang="en-IE" sz="1800" dirty="0"/>
              <a:t>SDC Management UI</a:t>
            </a:r>
          </a:p>
          <a:p>
            <a:pPr lvl="1"/>
            <a:endParaRPr lang="en-IE" sz="1800" dirty="0"/>
          </a:p>
          <a:p>
            <a:r>
              <a:rPr lang="en-IE" sz="1800" dirty="0"/>
              <a:t>Pipelines Design</a:t>
            </a:r>
          </a:p>
          <a:p>
            <a:r>
              <a:rPr lang="en-IE" sz="1800" dirty="0"/>
              <a:t>       SDC Designer UI</a:t>
            </a:r>
          </a:p>
          <a:p>
            <a:r>
              <a:rPr lang="en-IE" sz="1800" dirty="0"/>
              <a:t>       Step by Step Pipeline Creation</a:t>
            </a:r>
          </a:p>
          <a:p>
            <a:r>
              <a:rPr lang="en-IE" sz="1800" dirty="0"/>
              <a:t>       </a:t>
            </a:r>
          </a:p>
          <a:p>
            <a:r>
              <a:rPr lang="en-IE" sz="1800" dirty="0"/>
              <a:t>Running Pipelines</a:t>
            </a:r>
          </a:p>
          <a:p>
            <a:r>
              <a:rPr lang="en-IE" sz="1800" dirty="0"/>
              <a:t>        Resetting Origins</a:t>
            </a:r>
          </a:p>
          <a:p>
            <a:r>
              <a:rPr lang="en-IE" sz="1800" dirty="0"/>
              <a:t>        View Flowing data with Snapshots</a:t>
            </a:r>
          </a:p>
          <a:p>
            <a:r>
              <a:rPr lang="en-IE" sz="1800" dirty="0"/>
              <a:t>        Previews</a:t>
            </a:r>
          </a:p>
          <a:p>
            <a:r>
              <a:rPr lang="en-IE" sz="1800" dirty="0"/>
              <a:t>        Error Handling</a:t>
            </a:r>
          </a:p>
        </p:txBody>
      </p:sp>
      <p:sp>
        <p:nvSpPr>
          <p:cNvPr id="4" name="TextBox 3">
            <a:extLst>
              <a:ext uri="{FF2B5EF4-FFF2-40B4-BE49-F238E27FC236}">
                <a16:creationId xmlns:a16="http://schemas.microsoft.com/office/drawing/2014/main" id="{1BD4812A-14C5-4527-9354-BF091A63F4AE}"/>
              </a:ext>
            </a:extLst>
          </p:cNvPr>
          <p:cNvSpPr txBox="1"/>
          <p:nvPr/>
        </p:nvSpPr>
        <p:spPr>
          <a:xfrm>
            <a:off x="5144839" y="1187668"/>
            <a:ext cx="3801041" cy="6186309"/>
          </a:xfrm>
          <a:prstGeom prst="rect">
            <a:avLst/>
          </a:prstGeom>
          <a:noFill/>
        </p:spPr>
        <p:txBody>
          <a:bodyPr wrap="none" rtlCol="0">
            <a:spAutoFit/>
          </a:bodyPr>
          <a:lstStyle/>
          <a:p>
            <a:r>
              <a:rPr lang="en-IE" sz="1800" dirty="0">
                <a:solidFill>
                  <a:schemeClr val="accent4">
                    <a:lumMod val="75000"/>
                  </a:schemeClr>
                </a:solidFill>
              </a:rPr>
              <a:t>In Depth</a:t>
            </a:r>
          </a:p>
          <a:p>
            <a:r>
              <a:rPr lang="en-IE" sz="1800" dirty="0">
                <a:solidFill>
                  <a:schemeClr val="accent4">
                    <a:lumMod val="75000"/>
                  </a:schemeClr>
                </a:solidFill>
              </a:rPr>
              <a:t>        SDC Expression Language</a:t>
            </a:r>
          </a:p>
          <a:p>
            <a:r>
              <a:rPr lang="en-IE" sz="1800" dirty="0">
                <a:solidFill>
                  <a:schemeClr val="accent4">
                    <a:lumMod val="75000"/>
                  </a:schemeClr>
                </a:solidFill>
              </a:rPr>
              <a:t>        SDC Expression Functions</a:t>
            </a:r>
          </a:p>
          <a:p>
            <a:r>
              <a:rPr lang="en-IE" sz="1800" dirty="0">
                <a:solidFill>
                  <a:schemeClr val="accent4">
                    <a:lumMod val="75000"/>
                  </a:schemeClr>
                </a:solidFill>
              </a:rPr>
              <a:t>        Branching, Splitting &amp; Merging</a:t>
            </a:r>
          </a:p>
          <a:p>
            <a:r>
              <a:rPr lang="en-IE" sz="1800" dirty="0">
                <a:solidFill>
                  <a:schemeClr val="accent4">
                    <a:lumMod val="75000"/>
                  </a:schemeClr>
                </a:solidFill>
              </a:rPr>
              <a:t>        Pipeline Configuration</a:t>
            </a:r>
          </a:p>
          <a:p>
            <a:r>
              <a:rPr lang="en-IE" sz="1800" dirty="0">
                <a:solidFill>
                  <a:schemeClr val="accent4">
                    <a:lumMod val="75000"/>
                  </a:schemeClr>
                </a:solidFill>
              </a:rPr>
              <a:t>        Event Generation</a:t>
            </a:r>
          </a:p>
          <a:p>
            <a:r>
              <a:rPr lang="en-IE" sz="1800" dirty="0">
                <a:solidFill>
                  <a:schemeClr val="accent4">
                    <a:lumMod val="75000"/>
                  </a:schemeClr>
                </a:solidFill>
              </a:rPr>
              <a:t>        Whole File Processing</a:t>
            </a:r>
          </a:p>
          <a:p>
            <a:endParaRPr lang="en-IE" sz="1800" dirty="0"/>
          </a:p>
          <a:p>
            <a:r>
              <a:rPr lang="en-IE" sz="1800" dirty="0">
                <a:solidFill>
                  <a:schemeClr val="accent4">
                    <a:lumMod val="75000"/>
                  </a:schemeClr>
                </a:solidFill>
              </a:rPr>
              <a:t>Advanced Topics</a:t>
            </a:r>
          </a:p>
          <a:p>
            <a:r>
              <a:rPr lang="en-IE" sz="1800" dirty="0">
                <a:solidFill>
                  <a:schemeClr val="accent4">
                    <a:lumMod val="75000"/>
                  </a:schemeClr>
                </a:solidFill>
              </a:rPr>
              <a:t>        </a:t>
            </a:r>
            <a:r>
              <a:rPr lang="en-IE" sz="1800" dirty="0" err="1"/>
              <a:t>MicroService</a:t>
            </a:r>
            <a:r>
              <a:rPr lang="en-IE" sz="1800" dirty="0"/>
              <a:t> Pipelines</a:t>
            </a:r>
          </a:p>
          <a:p>
            <a:r>
              <a:rPr lang="en-IE" sz="1800" dirty="0">
                <a:solidFill>
                  <a:schemeClr val="accent4">
                    <a:lumMod val="75000"/>
                  </a:schemeClr>
                </a:solidFill>
              </a:rPr>
              <a:t>        RESTful API</a:t>
            </a:r>
          </a:p>
          <a:p>
            <a:r>
              <a:rPr lang="en-IE" sz="1800" dirty="0">
                <a:solidFill>
                  <a:schemeClr val="accent4">
                    <a:lumMod val="75000"/>
                  </a:schemeClr>
                </a:solidFill>
              </a:rPr>
              <a:t>        Notifications &amp; Alerts</a:t>
            </a:r>
          </a:p>
          <a:p>
            <a:r>
              <a:rPr lang="en-IE" sz="1800" dirty="0">
                <a:solidFill>
                  <a:schemeClr val="accent4">
                    <a:lumMod val="75000"/>
                  </a:schemeClr>
                </a:solidFill>
              </a:rPr>
              <a:t>        Secrets Managers</a:t>
            </a:r>
          </a:p>
          <a:p>
            <a:r>
              <a:rPr lang="en-IE" sz="1800" dirty="0">
                <a:solidFill>
                  <a:schemeClr val="accent4">
                    <a:lumMod val="75000"/>
                  </a:schemeClr>
                </a:solidFill>
              </a:rPr>
              <a:t>        </a:t>
            </a:r>
            <a:r>
              <a:rPr lang="en-IE" sz="1800" dirty="0" err="1">
                <a:solidFill>
                  <a:schemeClr val="accent4">
                    <a:lumMod val="75000"/>
                  </a:schemeClr>
                </a:solidFill>
              </a:rPr>
              <a:t>Jython</a:t>
            </a:r>
            <a:r>
              <a:rPr lang="en-IE" sz="1800" dirty="0">
                <a:solidFill>
                  <a:schemeClr val="accent4">
                    <a:lumMod val="75000"/>
                  </a:schemeClr>
                </a:solidFill>
              </a:rPr>
              <a:t> Processor</a:t>
            </a:r>
          </a:p>
          <a:p>
            <a:r>
              <a:rPr lang="en-IE" sz="1800" dirty="0">
                <a:solidFill>
                  <a:schemeClr val="accent4">
                    <a:lumMod val="75000"/>
                  </a:schemeClr>
                </a:solidFill>
              </a:rPr>
              <a:t>        RPC</a:t>
            </a:r>
          </a:p>
          <a:p>
            <a:r>
              <a:rPr lang="en-IE" sz="1800" dirty="0">
                <a:solidFill>
                  <a:schemeClr val="accent4">
                    <a:lumMod val="75000"/>
                  </a:schemeClr>
                </a:solidFill>
              </a:rPr>
              <a:t>        Installing Libraries</a:t>
            </a:r>
          </a:p>
          <a:p>
            <a:endParaRPr lang="en-IE" sz="1800" dirty="0"/>
          </a:p>
          <a:p>
            <a:r>
              <a:rPr lang="en-IE" sz="1800" dirty="0"/>
              <a:t>Enterprise Features</a:t>
            </a:r>
          </a:p>
          <a:p>
            <a:endParaRPr lang="en-IE" sz="1800" dirty="0"/>
          </a:p>
          <a:p>
            <a:r>
              <a:rPr lang="en-IE" sz="1800" dirty="0"/>
              <a:t>        </a:t>
            </a:r>
          </a:p>
          <a:p>
            <a:r>
              <a:rPr lang="en-IE" sz="1800" dirty="0"/>
              <a:t>        </a:t>
            </a:r>
          </a:p>
          <a:p>
            <a:endParaRPr lang="en-IE" sz="1800" dirty="0"/>
          </a:p>
        </p:txBody>
      </p:sp>
    </p:spTree>
    <p:extLst>
      <p:ext uri="{BB962C8B-B14F-4D97-AF65-F5344CB8AC3E}">
        <p14:creationId xmlns:p14="http://schemas.microsoft.com/office/powerpoint/2010/main" val="114115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DDCC-CBCA-4ED2-B181-A99B78CE2430}"/>
              </a:ext>
            </a:extLst>
          </p:cNvPr>
          <p:cNvSpPr>
            <a:spLocks noGrp="1"/>
          </p:cNvSpPr>
          <p:nvPr>
            <p:ph type="title"/>
          </p:nvPr>
        </p:nvSpPr>
        <p:spPr/>
        <p:txBody>
          <a:bodyPr/>
          <a:lstStyle/>
          <a:p>
            <a:r>
              <a:rPr lang="en-IE" dirty="0"/>
              <a:t>Branching, Splitting &amp; Merging Streams</a:t>
            </a:r>
          </a:p>
        </p:txBody>
      </p:sp>
      <p:pic>
        <p:nvPicPr>
          <p:cNvPr id="7" name="Content Placeholder 6">
            <a:extLst>
              <a:ext uri="{FF2B5EF4-FFF2-40B4-BE49-F238E27FC236}">
                <a16:creationId xmlns:a16="http://schemas.microsoft.com/office/drawing/2014/main" id="{180889D1-3028-48E9-A8C0-E95C0D07C9F7}"/>
              </a:ext>
            </a:extLst>
          </p:cNvPr>
          <p:cNvPicPr>
            <a:picLocks noGrp="1" noChangeAspect="1"/>
          </p:cNvPicPr>
          <p:nvPr>
            <p:ph idx="1"/>
          </p:nvPr>
        </p:nvPicPr>
        <p:blipFill>
          <a:blip r:embed="rId3"/>
          <a:stretch>
            <a:fillRect/>
          </a:stretch>
        </p:blipFill>
        <p:spPr>
          <a:xfrm>
            <a:off x="441489" y="3595230"/>
            <a:ext cx="8618967" cy="2613887"/>
          </a:xfrm>
          <a:prstGeom prst="rect">
            <a:avLst/>
          </a:prstGeom>
        </p:spPr>
      </p:pic>
      <p:sp>
        <p:nvSpPr>
          <p:cNvPr id="8" name="TextBox 7">
            <a:extLst>
              <a:ext uri="{FF2B5EF4-FFF2-40B4-BE49-F238E27FC236}">
                <a16:creationId xmlns:a16="http://schemas.microsoft.com/office/drawing/2014/main" id="{C02CBA05-3584-47B7-9E70-E4EAB6CD96B9}"/>
              </a:ext>
            </a:extLst>
          </p:cNvPr>
          <p:cNvSpPr txBox="1"/>
          <p:nvPr/>
        </p:nvSpPr>
        <p:spPr>
          <a:xfrm>
            <a:off x="121018" y="1052051"/>
            <a:ext cx="7045518" cy="1200329"/>
          </a:xfrm>
          <a:prstGeom prst="rect">
            <a:avLst/>
          </a:prstGeom>
          <a:noFill/>
        </p:spPr>
        <p:txBody>
          <a:bodyPr wrap="none" rtlCol="0">
            <a:spAutoFit/>
          </a:bodyPr>
          <a:lstStyle/>
          <a:p>
            <a:r>
              <a:rPr lang="en-IE" sz="1800" b="1" u="sng" dirty="0"/>
              <a:t>Branching</a:t>
            </a:r>
          </a:p>
          <a:p>
            <a:r>
              <a:rPr lang="en-IE" sz="1800" dirty="0"/>
              <a:t>Connecting the same output of one stage to multiple target stages. </a:t>
            </a:r>
          </a:p>
          <a:p>
            <a:r>
              <a:rPr lang="en-IE" sz="1800" dirty="0">
                <a:solidFill>
                  <a:srgbClr val="FF0000"/>
                </a:solidFill>
              </a:rPr>
              <a:t>This operation duplicates the output.</a:t>
            </a:r>
          </a:p>
          <a:p>
            <a:endParaRPr lang="en-IE" sz="1800" dirty="0"/>
          </a:p>
        </p:txBody>
      </p:sp>
      <p:sp>
        <p:nvSpPr>
          <p:cNvPr id="9" name="TextBox 8">
            <a:extLst>
              <a:ext uri="{FF2B5EF4-FFF2-40B4-BE49-F238E27FC236}">
                <a16:creationId xmlns:a16="http://schemas.microsoft.com/office/drawing/2014/main" id="{FBC5BD0C-E969-4B89-92B1-F3633067E11E}"/>
              </a:ext>
            </a:extLst>
          </p:cNvPr>
          <p:cNvSpPr txBox="1"/>
          <p:nvPr/>
        </p:nvSpPr>
        <p:spPr>
          <a:xfrm>
            <a:off x="121018" y="1904694"/>
            <a:ext cx="9195787" cy="646331"/>
          </a:xfrm>
          <a:prstGeom prst="rect">
            <a:avLst/>
          </a:prstGeom>
          <a:noFill/>
        </p:spPr>
        <p:txBody>
          <a:bodyPr wrap="none" rtlCol="0">
            <a:spAutoFit/>
          </a:bodyPr>
          <a:lstStyle/>
          <a:p>
            <a:r>
              <a:rPr lang="en-IE" sz="1800" b="1" u="sng" dirty="0"/>
              <a:t>Splitting</a:t>
            </a:r>
          </a:p>
          <a:p>
            <a:r>
              <a:rPr lang="en-IE" sz="1800" dirty="0"/>
              <a:t>Redirecting the records to different inputs based on the evaluation of a logical condition.</a:t>
            </a:r>
          </a:p>
        </p:txBody>
      </p:sp>
      <p:sp>
        <p:nvSpPr>
          <p:cNvPr id="10" name="TextBox 9">
            <a:extLst>
              <a:ext uri="{FF2B5EF4-FFF2-40B4-BE49-F238E27FC236}">
                <a16:creationId xmlns:a16="http://schemas.microsoft.com/office/drawing/2014/main" id="{13CEB474-B1BC-420D-8620-187C53955CC9}"/>
              </a:ext>
            </a:extLst>
          </p:cNvPr>
          <p:cNvSpPr txBox="1"/>
          <p:nvPr/>
        </p:nvSpPr>
        <p:spPr>
          <a:xfrm>
            <a:off x="121018" y="2542423"/>
            <a:ext cx="9678740" cy="923330"/>
          </a:xfrm>
          <a:prstGeom prst="rect">
            <a:avLst/>
          </a:prstGeom>
          <a:noFill/>
        </p:spPr>
        <p:txBody>
          <a:bodyPr wrap="none" rtlCol="0">
            <a:spAutoFit/>
          </a:bodyPr>
          <a:lstStyle/>
          <a:p>
            <a:r>
              <a:rPr lang="en-IE" sz="1800" b="1" u="sng" dirty="0"/>
              <a:t>Merging</a:t>
            </a:r>
          </a:p>
          <a:p>
            <a:r>
              <a:rPr lang="en-IE" sz="1800" dirty="0"/>
              <a:t>Connecting the output of two or more stages into a single input of another stage.</a:t>
            </a:r>
          </a:p>
          <a:p>
            <a:r>
              <a:rPr lang="en-IE" sz="1800" dirty="0">
                <a:solidFill>
                  <a:srgbClr val="FF0000"/>
                </a:solidFill>
              </a:rPr>
              <a:t>This operation is equivalent to a UNION ALL in SQL-ANSI and it doesn’t eliminate duplicates.</a:t>
            </a:r>
          </a:p>
        </p:txBody>
      </p:sp>
      <p:grpSp>
        <p:nvGrpSpPr>
          <p:cNvPr id="13" name="Group 12">
            <a:extLst>
              <a:ext uri="{FF2B5EF4-FFF2-40B4-BE49-F238E27FC236}">
                <a16:creationId xmlns:a16="http://schemas.microsoft.com/office/drawing/2014/main" id="{9B4D03E5-A8EA-41F1-BE05-C34D58B71439}"/>
              </a:ext>
            </a:extLst>
          </p:cNvPr>
          <p:cNvGrpSpPr/>
          <p:nvPr/>
        </p:nvGrpSpPr>
        <p:grpSpPr>
          <a:xfrm>
            <a:off x="2212258" y="4149213"/>
            <a:ext cx="1691148" cy="1986116"/>
            <a:chOff x="2212258" y="4149213"/>
            <a:chExt cx="1691148" cy="1986116"/>
          </a:xfrm>
        </p:grpSpPr>
        <p:sp>
          <p:nvSpPr>
            <p:cNvPr id="11" name="Rectangle 10">
              <a:extLst>
                <a:ext uri="{FF2B5EF4-FFF2-40B4-BE49-F238E27FC236}">
                  <a16:creationId xmlns:a16="http://schemas.microsoft.com/office/drawing/2014/main" id="{E19DCC08-3BFB-4AF5-94BA-3C42DEB7F10D}"/>
                </a:ext>
              </a:extLst>
            </p:cNvPr>
            <p:cNvSpPr/>
            <p:nvPr/>
          </p:nvSpPr>
          <p:spPr bwMode="auto">
            <a:xfrm>
              <a:off x="2212258" y="4149213"/>
              <a:ext cx="1691148" cy="1986116"/>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tx1"/>
                </a:solidFill>
                <a:effectLst/>
                <a:latin typeface="Arial" charset="0"/>
                <a:ea typeface="ＭＳ Ｐゴシック" pitchFamily="108" charset="-128"/>
              </a:endParaRPr>
            </a:p>
          </p:txBody>
        </p:sp>
        <p:sp>
          <p:nvSpPr>
            <p:cNvPr id="12" name="TextBox 11">
              <a:extLst>
                <a:ext uri="{FF2B5EF4-FFF2-40B4-BE49-F238E27FC236}">
                  <a16:creationId xmlns:a16="http://schemas.microsoft.com/office/drawing/2014/main" id="{4CB32BE7-63C8-4FE4-8AD9-F19D5947C857}"/>
                </a:ext>
              </a:extLst>
            </p:cNvPr>
            <p:cNvSpPr txBox="1"/>
            <p:nvPr/>
          </p:nvSpPr>
          <p:spPr>
            <a:xfrm>
              <a:off x="2555130" y="5765997"/>
              <a:ext cx="1005403" cy="369332"/>
            </a:xfrm>
            <a:prstGeom prst="rect">
              <a:avLst/>
            </a:prstGeom>
            <a:noFill/>
          </p:spPr>
          <p:txBody>
            <a:bodyPr wrap="none" rtlCol="0">
              <a:spAutoFit/>
            </a:bodyPr>
            <a:lstStyle/>
            <a:p>
              <a:r>
                <a:rPr lang="en-IE" sz="1800" dirty="0">
                  <a:solidFill>
                    <a:schemeClr val="accent4"/>
                  </a:solidFill>
                </a:rPr>
                <a:t>Splitting</a:t>
              </a:r>
            </a:p>
          </p:txBody>
        </p:sp>
      </p:grpSp>
      <p:grpSp>
        <p:nvGrpSpPr>
          <p:cNvPr id="21" name="Group 20">
            <a:extLst>
              <a:ext uri="{FF2B5EF4-FFF2-40B4-BE49-F238E27FC236}">
                <a16:creationId xmlns:a16="http://schemas.microsoft.com/office/drawing/2014/main" id="{42E2E775-2DB2-49A5-A339-E8DDC2D610CF}"/>
              </a:ext>
            </a:extLst>
          </p:cNvPr>
          <p:cNvGrpSpPr/>
          <p:nvPr/>
        </p:nvGrpSpPr>
        <p:grpSpPr>
          <a:xfrm>
            <a:off x="4865711" y="3622565"/>
            <a:ext cx="1223412" cy="919938"/>
            <a:chOff x="4865711" y="3622565"/>
            <a:chExt cx="1223412" cy="919938"/>
          </a:xfrm>
        </p:grpSpPr>
        <p:cxnSp>
          <p:nvCxnSpPr>
            <p:cNvPr id="15" name="Straight Arrow Connector 14">
              <a:extLst>
                <a:ext uri="{FF2B5EF4-FFF2-40B4-BE49-F238E27FC236}">
                  <a16:creationId xmlns:a16="http://schemas.microsoft.com/office/drawing/2014/main" id="{E195FF7C-51B1-46B3-B276-517F175E2375}"/>
                </a:ext>
              </a:extLst>
            </p:cNvPr>
            <p:cNvCxnSpPr>
              <a:cxnSpLocks/>
            </p:cNvCxnSpPr>
            <p:nvPr/>
          </p:nvCxnSpPr>
          <p:spPr bwMode="auto">
            <a:xfrm flipH="1">
              <a:off x="5260258" y="3991897"/>
              <a:ext cx="108155" cy="550606"/>
            </a:xfrm>
            <a:prstGeom prst="straightConnector1">
              <a:avLst/>
            </a:prstGeom>
            <a:ln w="19050">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20" name="TextBox 19">
              <a:extLst>
                <a:ext uri="{FF2B5EF4-FFF2-40B4-BE49-F238E27FC236}">
                  <a16:creationId xmlns:a16="http://schemas.microsoft.com/office/drawing/2014/main" id="{7AFE0269-CF36-4637-AAD9-0C47ADA4C54E}"/>
                </a:ext>
              </a:extLst>
            </p:cNvPr>
            <p:cNvSpPr txBox="1"/>
            <p:nvPr/>
          </p:nvSpPr>
          <p:spPr>
            <a:xfrm>
              <a:off x="4865711" y="3622565"/>
              <a:ext cx="1223412" cy="369332"/>
            </a:xfrm>
            <a:prstGeom prst="rect">
              <a:avLst/>
            </a:prstGeom>
            <a:noFill/>
          </p:spPr>
          <p:txBody>
            <a:bodyPr wrap="none" rtlCol="0">
              <a:spAutoFit/>
            </a:bodyPr>
            <a:lstStyle/>
            <a:p>
              <a:r>
                <a:rPr lang="en-IE" sz="1800" dirty="0">
                  <a:solidFill>
                    <a:schemeClr val="accent4"/>
                  </a:solidFill>
                </a:rPr>
                <a:t>Branching</a:t>
              </a:r>
            </a:p>
          </p:txBody>
        </p:sp>
      </p:grpSp>
      <p:grpSp>
        <p:nvGrpSpPr>
          <p:cNvPr id="31" name="Group 30">
            <a:extLst>
              <a:ext uri="{FF2B5EF4-FFF2-40B4-BE49-F238E27FC236}">
                <a16:creationId xmlns:a16="http://schemas.microsoft.com/office/drawing/2014/main" id="{F512F5C4-0FEA-4D02-B764-70B8AD7C114E}"/>
              </a:ext>
            </a:extLst>
          </p:cNvPr>
          <p:cNvGrpSpPr/>
          <p:nvPr/>
        </p:nvGrpSpPr>
        <p:grpSpPr>
          <a:xfrm>
            <a:off x="5252882" y="5788431"/>
            <a:ext cx="1018227" cy="799835"/>
            <a:chOff x="5252882" y="5788431"/>
            <a:chExt cx="1018227" cy="799835"/>
          </a:xfrm>
        </p:grpSpPr>
        <p:cxnSp>
          <p:nvCxnSpPr>
            <p:cNvPr id="24" name="Straight Arrow Connector 23">
              <a:extLst>
                <a:ext uri="{FF2B5EF4-FFF2-40B4-BE49-F238E27FC236}">
                  <a16:creationId xmlns:a16="http://schemas.microsoft.com/office/drawing/2014/main" id="{677D2607-F528-4CF0-B7B1-04794E78DA3A}"/>
                </a:ext>
              </a:extLst>
            </p:cNvPr>
            <p:cNvCxnSpPr>
              <a:cxnSpLocks/>
            </p:cNvCxnSpPr>
            <p:nvPr/>
          </p:nvCxnSpPr>
          <p:spPr bwMode="auto">
            <a:xfrm flipV="1">
              <a:off x="5761996" y="5788431"/>
              <a:ext cx="240600" cy="430503"/>
            </a:xfrm>
            <a:prstGeom prst="straightConnector1">
              <a:avLst/>
            </a:prstGeom>
            <a:ln w="19050">
              <a:headEnd type="none" w="med" len="med"/>
              <a:tailEnd type="triangle"/>
            </a:ln>
          </p:spPr>
          <p:style>
            <a:lnRef idx="1">
              <a:schemeClr val="accent4"/>
            </a:lnRef>
            <a:fillRef idx="0">
              <a:schemeClr val="accent4"/>
            </a:fillRef>
            <a:effectRef idx="0">
              <a:schemeClr val="accent4"/>
            </a:effectRef>
            <a:fontRef idx="minor">
              <a:schemeClr val="tx1"/>
            </a:fontRef>
          </p:style>
        </p:cxnSp>
        <p:sp>
          <p:nvSpPr>
            <p:cNvPr id="25" name="TextBox 24">
              <a:extLst>
                <a:ext uri="{FF2B5EF4-FFF2-40B4-BE49-F238E27FC236}">
                  <a16:creationId xmlns:a16="http://schemas.microsoft.com/office/drawing/2014/main" id="{ACD8A83A-6151-4F4F-AC1D-9C709E52468A}"/>
                </a:ext>
              </a:extLst>
            </p:cNvPr>
            <p:cNvSpPr txBox="1"/>
            <p:nvPr/>
          </p:nvSpPr>
          <p:spPr>
            <a:xfrm>
              <a:off x="5252882" y="6218934"/>
              <a:ext cx="1018227" cy="369332"/>
            </a:xfrm>
            <a:prstGeom prst="rect">
              <a:avLst/>
            </a:prstGeom>
            <a:noFill/>
          </p:spPr>
          <p:txBody>
            <a:bodyPr wrap="none" rtlCol="0">
              <a:spAutoFit/>
            </a:bodyPr>
            <a:lstStyle/>
            <a:p>
              <a:r>
                <a:rPr lang="en-IE" sz="1800" dirty="0">
                  <a:solidFill>
                    <a:schemeClr val="accent4"/>
                  </a:solidFill>
                </a:rPr>
                <a:t>Merging</a:t>
              </a:r>
            </a:p>
          </p:txBody>
        </p:sp>
      </p:grpSp>
    </p:spTree>
    <p:extLst>
      <p:ext uri="{BB962C8B-B14F-4D97-AF65-F5344CB8AC3E}">
        <p14:creationId xmlns:p14="http://schemas.microsoft.com/office/powerpoint/2010/main" val="128907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21614-614E-4496-9748-B8BFA12A65F4}"/>
              </a:ext>
            </a:extLst>
          </p:cNvPr>
          <p:cNvSpPr>
            <a:spLocks noGrp="1"/>
          </p:cNvSpPr>
          <p:nvPr>
            <p:ph type="title"/>
          </p:nvPr>
        </p:nvSpPr>
        <p:spPr/>
        <p:txBody>
          <a:bodyPr/>
          <a:lstStyle/>
          <a:p>
            <a:r>
              <a:rPr lang="en-IE" dirty="0"/>
              <a:t>Pipeline Config - General</a:t>
            </a:r>
          </a:p>
        </p:txBody>
      </p:sp>
      <p:sp>
        <p:nvSpPr>
          <p:cNvPr id="3" name="Content Placeholder 2">
            <a:extLst>
              <a:ext uri="{FF2B5EF4-FFF2-40B4-BE49-F238E27FC236}">
                <a16:creationId xmlns:a16="http://schemas.microsoft.com/office/drawing/2014/main" id="{CE4047BC-FBFA-4CDA-A8B6-ECAB44B4C760}"/>
              </a:ext>
            </a:extLst>
          </p:cNvPr>
          <p:cNvSpPr>
            <a:spLocks noGrp="1"/>
          </p:cNvSpPr>
          <p:nvPr>
            <p:ph idx="1"/>
          </p:nvPr>
        </p:nvSpPr>
        <p:spPr>
          <a:xfrm>
            <a:off x="293273" y="903986"/>
            <a:ext cx="9319454" cy="4722812"/>
          </a:xfrm>
        </p:spPr>
        <p:txBody>
          <a:bodyPr/>
          <a:lstStyle/>
          <a:p>
            <a:pPr marL="0" indent="0">
              <a:buNone/>
            </a:pPr>
            <a:r>
              <a:rPr lang="en-IE" sz="1600" dirty="0"/>
              <a:t>The pipeline configuration panel allows you to change specifics characteristics that define how the pipeline runs:</a:t>
            </a:r>
          </a:p>
          <a:p>
            <a:pPr marL="0" indent="0">
              <a:buNone/>
            </a:pPr>
            <a:endParaRPr lang="en-IE" sz="1600" dirty="0"/>
          </a:p>
          <a:p>
            <a:pPr marL="0" indent="0">
              <a:buNone/>
            </a:pPr>
            <a:endParaRPr lang="en-IE" sz="1600" dirty="0"/>
          </a:p>
          <a:p>
            <a:pPr marL="0" indent="0">
              <a:buNone/>
            </a:pPr>
            <a:endParaRPr lang="en-IE" sz="1600" dirty="0"/>
          </a:p>
          <a:p>
            <a:pPr marL="0" indent="0">
              <a:buNone/>
            </a:pPr>
            <a:endParaRPr lang="en-IE" sz="1600" dirty="0"/>
          </a:p>
          <a:p>
            <a:pPr marL="0" indent="0">
              <a:buNone/>
            </a:pPr>
            <a:endParaRPr lang="en-IE" sz="1600" dirty="0"/>
          </a:p>
          <a:p>
            <a:pPr marL="0" indent="0">
              <a:buNone/>
            </a:pPr>
            <a:endParaRPr lang="en-IE" sz="1600" dirty="0"/>
          </a:p>
          <a:p>
            <a:pPr marL="0" indent="0">
              <a:buNone/>
            </a:pPr>
            <a:endParaRPr lang="en-IE" sz="1600" dirty="0"/>
          </a:p>
        </p:txBody>
      </p:sp>
      <p:pic>
        <p:nvPicPr>
          <p:cNvPr id="5" name="Picture 4">
            <a:extLst>
              <a:ext uri="{FF2B5EF4-FFF2-40B4-BE49-F238E27FC236}">
                <a16:creationId xmlns:a16="http://schemas.microsoft.com/office/drawing/2014/main" id="{48E63BB0-C6B7-4A13-8BB4-7C6CF8D77136}"/>
              </a:ext>
            </a:extLst>
          </p:cNvPr>
          <p:cNvPicPr>
            <a:picLocks noChangeAspect="1"/>
          </p:cNvPicPr>
          <p:nvPr/>
        </p:nvPicPr>
        <p:blipFill>
          <a:blip r:embed="rId3"/>
          <a:stretch>
            <a:fillRect/>
          </a:stretch>
        </p:blipFill>
        <p:spPr>
          <a:xfrm>
            <a:off x="1164232" y="2302955"/>
            <a:ext cx="7577536" cy="1819774"/>
          </a:xfrm>
          <a:prstGeom prst="rect">
            <a:avLst/>
          </a:prstGeom>
        </p:spPr>
      </p:pic>
      <p:graphicFrame>
        <p:nvGraphicFramePr>
          <p:cNvPr id="6" name="Table 5">
            <a:extLst>
              <a:ext uri="{FF2B5EF4-FFF2-40B4-BE49-F238E27FC236}">
                <a16:creationId xmlns:a16="http://schemas.microsoft.com/office/drawing/2014/main" id="{B2EA6ED0-C720-4A41-BA4C-6A48C4749A9A}"/>
              </a:ext>
            </a:extLst>
          </p:cNvPr>
          <p:cNvGraphicFramePr>
            <a:graphicFrameLocks noGrp="1"/>
          </p:cNvGraphicFramePr>
          <p:nvPr>
            <p:extLst>
              <p:ext uri="{D42A27DB-BD31-4B8C-83A1-F6EECF244321}">
                <p14:modId xmlns:p14="http://schemas.microsoft.com/office/powerpoint/2010/main" val="747533993"/>
              </p:ext>
            </p:extLst>
          </p:nvPr>
        </p:nvGraphicFramePr>
        <p:xfrm>
          <a:off x="94593" y="1443626"/>
          <a:ext cx="9732579" cy="5287873"/>
        </p:xfrm>
        <a:graphic>
          <a:graphicData uri="http://schemas.openxmlformats.org/drawingml/2006/table">
            <a:tbl>
              <a:tblPr firstRow="1" bandRow="1">
                <a:tableStyleId>{00A15C55-8517-42AA-B614-E9B94910E393}</a:tableStyleId>
              </a:tblPr>
              <a:tblGrid>
                <a:gridCol w="2009997">
                  <a:extLst>
                    <a:ext uri="{9D8B030D-6E8A-4147-A177-3AD203B41FA5}">
                      <a16:colId xmlns:a16="http://schemas.microsoft.com/office/drawing/2014/main" val="3646464470"/>
                    </a:ext>
                  </a:extLst>
                </a:gridCol>
                <a:gridCol w="1911744">
                  <a:extLst>
                    <a:ext uri="{9D8B030D-6E8A-4147-A177-3AD203B41FA5}">
                      <a16:colId xmlns:a16="http://schemas.microsoft.com/office/drawing/2014/main" val="2058867873"/>
                    </a:ext>
                  </a:extLst>
                </a:gridCol>
                <a:gridCol w="5810838">
                  <a:extLst>
                    <a:ext uri="{9D8B030D-6E8A-4147-A177-3AD203B41FA5}">
                      <a16:colId xmlns:a16="http://schemas.microsoft.com/office/drawing/2014/main" val="1677205964"/>
                    </a:ext>
                  </a:extLst>
                </a:gridCol>
              </a:tblGrid>
              <a:tr h="286501">
                <a:tc>
                  <a:txBody>
                    <a:bodyPr/>
                    <a:lstStyle/>
                    <a:p>
                      <a:r>
                        <a:rPr lang="en-IE" sz="1200" dirty="0"/>
                        <a:t>Configuration</a:t>
                      </a:r>
                    </a:p>
                  </a:txBody>
                  <a:tcPr/>
                </a:tc>
                <a:tc>
                  <a:txBody>
                    <a:bodyPr/>
                    <a:lstStyle/>
                    <a:p>
                      <a:r>
                        <a:rPr lang="en-IE" sz="1200" dirty="0"/>
                        <a:t>Description</a:t>
                      </a:r>
                    </a:p>
                  </a:txBody>
                  <a:tcPr/>
                </a:tc>
                <a:tc>
                  <a:txBody>
                    <a:bodyPr/>
                    <a:lstStyle/>
                    <a:p>
                      <a:endParaRPr lang="en-IE" sz="1200" dirty="0"/>
                    </a:p>
                  </a:txBody>
                  <a:tcPr/>
                </a:tc>
                <a:extLst>
                  <a:ext uri="{0D108BD9-81ED-4DB2-BD59-A6C34878D82A}">
                    <a16:rowId xmlns:a16="http://schemas.microsoft.com/office/drawing/2014/main" val="2051085046"/>
                  </a:ext>
                </a:extLst>
              </a:tr>
              <a:tr h="462444">
                <a:tc rowSpan="5">
                  <a:txBody>
                    <a:bodyPr/>
                    <a:lstStyle/>
                    <a:p>
                      <a:r>
                        <a:rPr lang="en-IE" sz="1200" dirty="0"/>
                        <a:t>Execution Mode</a:t>
                      </a:r>
                    </a:p>
                  </a:txBody>
                  <a:tcPr anchor="ctr"/>
                </a:tc>
                <a:tc>
                  <a:txBody>
                    <a:bodyPr/>
                    <a:lstStyle/>
                    <a:p>
                      <a:r>
                        <a:rPr lang="en-IE" sz="1200" dirty="0"/>
                        <a:t>Standalone *</a:t>
                      </a:r>
                    </a:p>
                  </a:txBody>
                  <a:tcPr/>
                </a:tc>
                <a:tc>
                  <a:txBody>
                    <a:bodyPr/>
                    <a:lstStyle/>
                    <a:p>
                      <a:r>
                        <a:rPr lang="en-IE" sz="1200" dirty="0"/>
                        <a:t>A single SDC runs the pipeline.</a:t>
                      </a:r>
                    </a:p>
                  </a:txBody>
                  <a:tcPr/>
                </a:tc>
                <a:extLst>
                  <a:ext uri="{0D108BD9-81ED-4DB2-BD59-A6C34878D82A}">
                    <a16:rowId xmlns:a16="http://schemas.microsoft.com/office/drawing/2014/main" val="1349729874"/>
                  </a:ext>
                </a:extLst>
              </a:tr>
              <a:tr h="462444">
                <a:tc vMerge="1">
                  <a:txBody>
                    <a:bodyPr/>
                    <a:lstStyle/>
                    <a:p>
                      <a:endParaRPr lang="en-IE" sz="1200" dirty="0"/>
                    </a:p>
                  </a:txBody>
                  <a:tcPr/>
                </a:tc>
                <a:tc>
                  <a:txBody>
                    <a:bodyPr/>
                    <a:lstStyle/>
                    <a:p>
                      <a:r>
                        <a:rPr lang="en-IE" sz="1200" dirty="0"/>
                        <a:t>Cluster Batch</a:t>
                      </a:r>
                    </a:p>
                  </a:txBody>
                  <a:tcPr/>
                </a:tc>
                <a:tc>
                  <a:txBody>
                    <a:bodyPr/>
                    <a:lstStyle/>
                    <a:p>
                      <a:r>
                        <a:rPr lang="en-IE" sz="1200"/>
                        <a:t>The running SDC spawns additional workers as needed to process data in HDFS. Processes all available data and then stops the pipeline</a:t>
                      </a:r>
                      <a:endParaRPr lang="en-IE" sz="1200" dirty="0"/>
                    </a:p>
                  </a:txBody>
                  <a:tcPr/>
                </a:tc>
                <a:extLst>
                  <a:ext uri="{0D108BD9-81ED-4DB2-BD59-A6C34878D82A}">
                    <a16:rowId xmlns:a16="http://schemas.microsoft.com/office/drawing/2014/main" val="3365872930"/>
                  </a:ext>
                </a:extLst>
              </a:tr>
              <a:tr h="462444">
                <a:tc vMerge="1">
                  <a:txBody>
                    <a:bodyPr/>
                    <a:lstStyle/>
                    <a:p>
                      <a:endParaRPr lang="en-IE" sz="1200" dirty="0"/>
                    </a:p>
                  </a:txBody>
                  <a:tcPr/>
                </a:tc>
                <a:tc>
                  <a:txBody>
                    <a:bodyPr/>
                    <a:lstStyle/>
                    <a:p>
                      <a:r>
                        <a:rPr lang="en-IE" sz="1200" dirty="0"/>
                        <a:t>Cluster YARN Streaming</a:t>
                      </a:r>
                    </a:p>
                  </a:txBody>
                  <a:tcPr/>
                </a:tc>
                <a:tc>
                  <a:txBody>
                    <a:bodyPr/>
                    <a:lstStyle/>
                    <a:p>
                      <a:r>
                        <a:rPr lang="en-IE" sz="1200"/>
                        <a:t>The running SDC spawns additional workers as needed to process data. Use to stream data from Kafka / Spark Streaming on YARN.</a:t>
                      </a:r>
                      <a:endParaRPr lang="en-IE" sz="1200" dirty="0"/>
                    </a:p>
                  </a:txBody>
                  <a:tcPr/>
                </a:tc>
                <a:extLst>
                  <a:ext uri="{0D108BD9-81ED-4DB2-BD59-A6C34878D82A}">
                    <a16:rowId xmlns:a16="http://schemas.microsoft.com/office/drawing/2014/main" val="2792363988"/>
                  </a:ext>
                </a:extLst>
              </a:tr>
              <a:tr h="462444">
                <a:tc vMerge="1">
                  <a:txBody>
                    <a:bodyPr/>
                    <a:lstStyle/>
                    <a:p>
                      <a:endParaRPr lang="en-IE" sz="1200" dirty="0"/>
                    </a:p>
                  </a:txBody>
                  <a:tcPr/>
                </a:tc>
                <a:tc>
                  <a:txBody>
                    <a:bodyPr/>
                    <a:lstStyle/>
                    <a:p>
                      <a:r>
                        <a:rPr lang="en-IE" sz="1200" dirty="0"/>
                        <a:t>Cluster Mesos Streaming</a:t>
                      </a:r>
                    </a:p>
                  </a:txBody>
                  <a:tcPr/>
                </a:tc>
                <a:tc>
                  <a:txBody>
                    <a:bodyPr/>
                    <a:lstStyle/>
                    <a:p>
                      <a:r>
                        <a:rPr lang="en-IE" sz="1200"/>
                        <a:t>As above but from a Kafka cluster that uses Spark Streaming on Mesos.</a:t>
                      </a:r>
                      <a:endParaRPr lang="en-IE" sz="1200" dirty="0"/>
                    </a:p>
                  </a:txBody>
                  <a:tcPr/>
                </a:tc>
                <a:extLst>
                  <a:ext uri="{0D108BD9-81ED-4DB2-BD59-A6C34878D82A}">
                    <a16:rowId xmlns:a16="http://schemas.microsoft.com/office/drawing/2014/main" val="4194446329"/>
                  </a:ext>
                </a:extLst>
              </a:tr>
              <a:tr h="330699">
                <a:tc vMerge="1">
                  <a:txBody>
                    <a:bodyPr/>
                    <a:lstStyle/>
                    <a:p>
                      <a:endParaRPr lang="en-IE" sz="1200" dirty="0"/>
                    </a:p>
                  </a:txBody>
                  <a:tcPr/>
                </a:tc>
                <a:tc>
                  <a:txBody>
                    <a:bodyPr/>
                    <a:lstStyle/>
                    <a:p>
                      <a:r>
                        <a:rPr lang="en-IE" sz="1200" dirty="0"/>
                        <a:t>Edge</a:t>
                      </a:r>
                    </a:p>
                  </a:txBody>
                  <a:tcPr/>
                </a:tc>
                <a:tc>
                  <a:txBody>
                    <a:bodyPr/>
                    <a:lstStyle/>
                    <a:p>
                      <a:r>
                        <a:rPr lang="en-IE" sz="1200" dirty="0"/>
                        <a:t>For Edge pipelines.</a:t>
                      </a:r>
                    </a:p>
                  </a:txBody>
                  <a:tcPr/>
                </a:tc>
                <a:extLst>
                  <a:ext uri="{0D108BD9-81ED-4DB2-BD59-A6C34878D82A}">
                    <a16:rowId xmlns:a16="http://schemas.microsoft.com/office/drawing/2014/main" val="286970910"/>
                  </a:ext>
                </a:extLst>
              </a:tr>
              <a:tr h="330699">
                <a:tc rowSpan="3">
                  <a:txBody>
                    <a:bodyPr/>
                    <a:lstStyle/>
                    <a:p>
                      <a:r>
                        <a:rPr lang="en-IE" sz="1200" dirty="0"/>
                        <a:t>Delivery Guarantee</a:t>
                      </a:r>
                    </a:p>
                  </a:txBody>
                  <a:tcPr anchor="ctr"/>
                </a:tc>
                <a:tc gridSpan="2">
                  <a:txBody>
                    <a:bodyPr/>
                    <a:lstStyle/>
                    <a:p>
                      <a:r>
                        <a:rPr lang="en-IE" sz="1200" dirty="0"/>
                        <a:t>Determines how Data Collector handles data after an unexpected event causing the pipeline to stop running.</a:t>
                      </a:r>
                    </a:p>
                  </a:txBody>
                  <a:tcPr/>
                </a:tc>
                <a:tc hMerge="1">
                  <a:txBody>
                    <a:bodyPr/>
                    <a:lstStyle/>
                    <a:p>
                      <a:endParaRPr lang="en-IE" sz="1200" dirty="0"/>
                    </a:p>
                  </a:txBody>
                  <a:tcPr/>
                </a:tc>
                <a:extLst>
                  <a:ext uri="{0D108BD9-81ED-4DB2-BD59-A6C34878D82A}">
                    <a16:rowId xmlns:a16="http://schemas.microsoft.com/office/drawing/2014/main" val="4179039344"/>
                  </a:ext>
                </a:extLst>
              </a:tr>
              <a:tr h="330699">
                <a:tc vMerge="1">
                  <a:txBody>
                    <a:bodyPr/>
                    <a:lstStyle/>
                    <a:p>
                      <a:endParaRPr lang="en-IE" sz="1200" dirty="0"/>
                    </a:p>
                  </a:txBody>
                  <a:tcPr anchor="ctr"/>
                </a:tc>
                <a:tc>
                  <a:txBody>
                    <a:bodyPr/>
                    <a:lstStyle/>
                    <a:p>
                      <a:r>
                        <a:rPr lang="en-IE" sz="1200" dirty="0"/>
                        <a:t>At Least Once *</a:t>
                      </a:r>
                    </a:p>
                  </a:txBody>
                  <a:tcPr/>
                </a:tc>
                <a:tc>
                  <a:txBody>
                    <a:bodyPr/>
                    <a:lstStyle/>
                    <a:p>
                      <a:r>
                        <a:rPr lang="en-IE" sz="1200"/>
                        <a:t>Ensures all data is processed and written to the destination. </a:t>
                      </a:r>
                      <a:r>
                        <a:rPr lang="en-IE" sz="1200">
                          <a:solidFill>
                            <a:srgbClr val="FF0000"/>
                          </a:solidFill>
                        </a:rPr>
                        <a:t>Might result in duplicate rows</a:t>
                      </a:r>
                      <a:endParaRPr lang="en-IE" sz="1200" dirty="0">
                        <a:solidFill>
                          <a:srgbClr val="FF0000"/>
                        </a:solidFill>
                      </a:endParaRPr>
                    </a:p>
                  </a:txBody>
                  <a:tcPr/>
                </a:tc>
                <a:extLst>
                  <a:ext uri="{0D108BD9-81ED-4DB2-BD59-A6C34878D82A}">
                    <a16:rowId xmlns:a16="http://schemas.microsoft.com/office/drawing/2014/main" val="1400270338"/>
                  </a:ext>
                </a:extLst>
              </a:tr>
              <a:tr h="330699">
                <a:tc vMerge="1">
                  <a:txBody>
                    <a:bodyPr/>
                    <a:lstStyle/>
                    <a:p>
                      <a:endParaRPr lang="en-IE" sz="1200" dirty="0"/>
                    </a:p>
                  </a:txBody>
                  <a:tcPr anchor="ctr"/>
                </a:tc>
                <a:tc>
                  <a:txBody>
                    <a:bodyPr/>
                    <a:lstStyle/>
                    <a:p>
                      <a:r>
                        <a:rPr lang="en-IE" sz="1200" dirty="0"/>
                        <a:t>At Most Once</a:t>
                      </a:r>
                    </a:p>
                  </a:txBody>
                  <a:tcPr/>
                </a:tc>
                <a:tc>
                  <a:txBody>
                    <a:bodyPr/>
                    <a:lstStyle/>
                    <a:p>
                      <a:r>
                        <a:rPr lang="en-IE" sz="1200" dirty="0"/>
                        <a:t>Ensures that data is not reprocessed to prevent writing duplicate data to the destination. </a:t>
                      </a:r>
                      <a:r>
                        <a:rPr lang="en-IE" sz="1200" dirty="0">
                          <a:solidFill>
                            <a:srgbClr val="FF0000"/>
                          </a:solidFill>
                        </a:rPr>
                        <a:t>Might result in missing rows.</a:t>
                      </a:r>
                    </a:p>
                  </a:txBody>
                  <a:tcPr/>
                </a:tc>
                <a:extLst>
                  <a:ext uri="{0D108BD9-81ED-4DB2-BD59-A6C34878D82A}">
                    <a16:rowId xmlns:a16="http://schemas.microsoft.com/office/drawing/2014/main" val="2240066836"/>
                  </a:ext>
                </a:extLst>
              </a:tr>
              <a:tr h="330699">
                <a:tc>
                  <a:txBody>
                    <a:bodyPr/>
                    <a:lstStyle/>
                    <a:p>
                      <a:r>
                        <a:rPr lang="en-IE" sz="1200" dirty="0"/>
                        <a:t>Start Event / Stop Event</a:t>
                      </a:r>
                    </a:p>
                  </a:txBody>
                  <a:tcPr anchor="ctr"/>
                </a:tc>
                <a:tc gridSpan="2">
                  <a:txBody>
                    <a:bodyPr/>
                    <a:lstStyle/>
                    <a:p>
                      <a:r>
                        <a:rPr lang="en-IE" sz="1200" dirty="0"/>
                        <a:t>Determines how the start/stop event are handled.</a:t>
                      </a:r>
                    </a:p>
                  </a:txBody>
                  <a:tcPr/>
                </a:tc>
                <a:tc hMerge="1">
                  <a:txBody>
                    <a:bodyPr/>
                    <a:lstStyle/>
                    <a:p>
                      <a:endParaRPr lang="en-IE" sz="1200" dirty="0"/>
                    </a:p>
                  </a:txBody>
                  <a:tcPr/>
                </a:tc>
                <a:extLst>
                  <a:ext uri="{0D108BD9-81ED-4DB2-BD59-A6C34878D82A}">
                    <a16:rowId xmlns:a16="http://schemas.microsoft.com/office/drawing/2014/main" val="2288422376"/>
                  </a:ext>
                </a:extLst>
              </a:tr>
              <a:tr h="330699">
                <a:tc>
                  <a:txBody>
                    <a:bodyPr/>
                    <a:lstStyle/>
                    <a:p>
                      <a:r>
                        <a:rPr lang="en-IE" sz="1200" dirty="0"/>
                        <a:t>Retry Pipeline on Error / Retry Attempts</a:t>
                      </a:r>
                    </a:p>
                  </a:txBody>
                  <a:tcPr anchor="ctr"/>
                </a:tc>
                <a:tc gridSpan="2">
                  <a:txBody>
                    <a:bodyPr/>
                    <a:lstStyle/>
                    <a:p>
                      <a:r>
                        <a:rPr lang="en-IE" sz="1200" dirty="0"/>
                        <a:t>Whether to retry the pipeline upon error or not. / Number of retries attempted. Use -1 to retry indefinitely.</a:t>
                      </a:r>
                    </a:p>
                  </a:txBody>
                  <a:tcPr/>
                </a:tc>
                <a:tc hMerge="1">
                  <a:txBody>
                    <a:bodyPr/>
                    <a:lstStyle/>
                    <a:p>
                      <a:endParaRPr lang="en-IE" sz="1200" dirty="0"/>
                    </a:p>
                  </a:txBody>
                  <a:tcPr/>
                </a:tc>
                <a:extLst>
                  <a:ext uri="{0D108BD9-81ED-4DB2-BD59-A6C34878D82A}">
                    <a16:rowId xmlns:a16="http://schemas.microsoft.com/office/drawing/2014/main" val="2789440400"/>
                  </a:ext>
                </a:extLst>
              </a:tr>
              <a:tr h="330699">
                <a:tc>
                  <a:txBody>
                    <a:bodyPr/>
                    <a:lstStyle/>
                    <a:p>
                      <a:r>
                        <a:rPr lang="en-IE" sz="1200" dirty="0"/>
                        <a:t>Max Pipeline Memory</a:t>
                      </a:r>
                    </a:p>
                  </a:txBody>
                  <a:tcPr anchor="ctr"/>
                </a:tc>
                <a:tc gridSpan="2">
                  <a:txBody>
                    <a:bodyPr/>
                    <a:lstStyle/>
                    <a:p>
                      <a:r>
                        <a:rPr lang="en-IE" sz="1200" dirty="0"/>
                        <a:t>Maximum amount of memory for the pipeline to use.</a:t>
                      </a:r>
                    </a:p>
                  </a:txBody>
                  <a:tcPr/>
                </a:tc>
                <a:tc hMerge="1">
                  <a:txBody>
                    <a:bodyPr/>
                    <a:lstStyle/>
                    <a:p>
                      <a:endParaRPr lang="en-IE"/>
                    </a:p>
                  </a:txBody>
                  <a:tcPr/>
                </a:tc>
                <a:extLst>
                  <a:ext uri="{0D108BD9-81ED-4DB2-BD59-A6C34878D82A}">
                    <a16:rowId xmlns:a16="http://schemas.microsoft.com/office/drawing/2014/main" val="424552674"/>
                  </a:ext>
                </a:extLst>
              </a:tr>
              <a:tr h="330699">
                <a:tc>
                  <a:txBody>
                    <a:bodyPr/>
                    <a:lstStyle/>
                    <a:p>
                      <a:r>
                        <a:rPr lang="en-IE" sz="1200" dirty="0"/>
                        <a:t>Create Failure Snapshot</a:t>
                      </a:r>
                    </a:p>
                  </a:txBody>
                  <a:tcPr anchor="ctr"/>
                </a:tc>
                <a:tc gridSpan="2">
                  <a:txBody>
                    <a:bodyPr/>
                    <a:lstStyle/>
                    <a:p>
                      <a:r>
                        <a:rPr lang="en-IE" sz="1200" dirty="0"/>
                        <a:t>Automatically creates a snapshot if the pipeline fails because of data-related errors. Can be used to troubleshoot the pipeline.</a:t>
                      </a:r>
                    </a:p>
                  </a:txBody>
                  <a:tcPr/>
                </a:tc>
                <a:tc hMerge="1">
                  <a:txBody>
                    <a:bodyPr/>
                    <a:lstStyle/>
                    <a:p>
                      <a:endParaRPr lang="en-IE"/>
                    </a:p>
                  </a:txBody>
                  <a:tcPr/>
                </a:tc>
                <a:extLst>
                  <a:ext uri="{0D108BD9-81ED-4DB2-BD59-A6C34878D82A}">
                    <a16:rowId xmlns:a16="http://schemas.microsoft.com/office/drawing/2014/main" val="1369462508"/>
                  </a:ext>
                </a:extLst>
              </a:tr>
            </a:tbl>
          </a:graphicData>
        </a:graphic>
      </p:graphicFrame>
    </p:spTree>
    <p:extLst>
      <p:ext uri="{BB962C8B-B14F-4D97-AF65-F5344CB8AC3E}">
        <p14:creationId xmlns:p14="http://schemas.microsoft.com/office/powerpoint/2010/main" val="276150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21614-614E-4496-9748-B8BFA12A65F4}"/>
              </a:ext>
            </a:extLst>
          </p:cNvPr>
          <p:cNvSpPr>
            <a:spLocks noGrp="1"/>
          </p:cNvSpPr>
          <p:nvPr>
            <p:ph type="title"/>
          </p:nvPr>
        </p:nvSpPr>
        <p:spPr/>
        <p:txBody>
          <a:bodyPr/>
          <a:lstStyle/>
          <a:p>
            <a:r>
              <a:rPr lang="en-IE" dirty="0"/>
              <a:t>Pipeline Config – Runtime Parameters</a:t>
            </a:r>
          </a:p>
        </p:txBody>
      </p:sp>
      <p:sp>
        <p:nvSpPr>
          <p:cNvPr id="7" name="Content Placeholder 6">
            <a:extLst>
              <a:ext uri="{FF2B5EF4-FFF2-40B4-BE49-F238E27FC236}">
                <a16:creationId xmlns:a16="http://schemas.microsoft.com/office/drawing/2014/main" id="{81038D51-9D70-4563-8783-0270B3E994B1}"/>
              </a:ext>
            </a:extLst>
          </p:cNvPr>
          <p:cNvSpPr>
            <a:spLocks noGrp="1"/>
          </p:cNvSpPr>
          <p:nvPr>
            <p:ph idx="1"/>
          </p:nvPr>
        </p:nvSpPr>
        <p:spPr/>
        <p:txBody>
          <a:bodyPr/>
          <a:lstStyle/>
          <a:p>
            <a:pPr marL="0" indent="0">
              <a:buNone/>
            </a:pPr>
            <a:r>
              <a:rPr lang="en-IE" sz="2000" dirty="0"/>
              <a:t>Runtime parameters are parameters that you define in a pipeline and then call from within that same pipeline. </a:t>
            </a:r>
          </a:p>
        </p:txBody>
      </p:sp>
      <p:sp>
        <p:nvSpPr>
          <p:cNvPr id="9" name="Rectangle 8">
            <a:extLst>
              <a:ext uri="{FF2B5EF4-FFF2-40B4-BE49-F238E27FC236}">
                <a16:creationId xmlns:a16="http://schemas.microsoft.com/office/drawing/2014/main" id="{D87833D3-268F-4DFD-A73F-7A2266D1F00A}"/>
              </a:ext>
            </a:extLst>
          </p:cNvPr>
          <p:cNvSpPr/>
          <p:nvPr/>
        </p:nvSpPr>
        <p:spPr>
          <a:xfrm>
            <a:off x="175330" y="3429000"/>
            <a:ext cx="9914602" cy="1015663"/>
          </a:xfrm>
          <a:prstGeom prst="rect">
            <a:avLst/>
          </a:prstGeom>
        </p:spPr>
        <p:txBody>
          <a:bodyPr wrap="square">
            <a:spAutoFit/>
          </a:bodyPr>
          <a:lstStyle/>
          <a:p>
            <a:r>
              <a:rPr lang="en-IE" sz="2000" dirty="0">
                <a:solidFill>
                  <a:srgbClr val="000000"/>
                </a:solidFill>
                <a:latin typeface="+mn-lt"/>
              </a:rPr>
              <a:t>Use an expression to call a runtime parameter. You can use runtime parameters to represent any stage or pipeline property </a:t>
            </a:r>
            <a:r>
              <a:rPr lang="en-IE" sz="2000" dirty="0">
                <a:solidFill>
                  <a:srgbClr val="FF0000"/>
                </a:solidFill>
                <a:latin typeface="+mn-lt"/>
              </a:rPr>
              <a:t>that allows the use of the expression language.</a:t>
            </a:r>
          </a:p>
        </p:txBody>
      </p:sp>
      <p:pic>
        <p:nvPicPr>
          <p:cNvPr id="10" name="Picture 9">
            <a:extLst>
              <a:ext uri="{FF2B5EF4-FFF2-40B4-BE49-F238E27FC236}">
                <a16:creationId xmlns:a16="http://schemas.microsoft.com/office/drawing/2014/main" id="{60F24D12-AE34-4ECA-AE24-462ABE13431F}"/>
              </a:ext>
            </a:extLst>
          </p:cNvPr>
          <p:cNvPicPr>
            <a:picLocks noChangeAspect="1"/>
          </p:cNvPicPr>
          <p:nvPr/>
        </p:nvPicPr>
        <p:blipFill>
          <a:blip r:embed="rId3"/>
          <a:stretch>
            <a:fillRect/>
          </a:stretch>
        </p:blipFill>
        <p:spPr>
          <a:xfrm>
            <a:off x="1279844" y="1920516"/>
            <a:ext cx="6942258" cy="1508484"/>
          </a:xfrm>
          <a:prstGeom prst="rect">
            <a:avLst/>
          </a:prstGeom>
        </p:spPr>
      </p:pic>
      <p:pic>
        <p:nvPicPr>
          <p:cNvPr id="11" name="Picture 10">
            <a:extLst>
              <a:ext uri="{FF2B5EF4-FFF2-40B4-BE49-F238E27FC236}">
                <a16:creationId xmlns:a16="http://schemas.microsoft.com/office/drawing/2014/main" id="{4C5FD882-956E-481B-8622-C0ACB8A648FC}"/>
              </a:ext>
            </a:extLst>
          </p:cNvPr>
          <p:cNvPicPr>
            <a:picLocks noChangeAspect="1"/>
          </p:cNvPicPr>
          <p:nvPr/>
        </p:nvPicPr>
        <p:blipFill>
          <a:blip r:embed="rId4"/>
          <a:stretch>
            <a:fillRect/>
          </a:stretch>
        </p:blipFill>
        <p:spPr>
          <a:xfrm>
            <a:off x="3524126" y="4130430"/>
            <a:ext cx="2857748" cy="2598645"/>
          </a:xfrm>
          <a:prstGeom prst="rect">
            <a:avLst/>
          </a:prstGeom>
        </p:spPr>
      </p:pic>
    </p:spTree>
    <p:extLst>
      <p:ext uri="{BB962C8B-B14F-4D97-AF65-F5344CB8AC3E}">
        <p14:creationId xmlns:p14="http://schemas.microsoft.com/office/powerpoint/2010/main" val="537373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F8951-2407-4DDE-808D-99254E7B9E7A}"/>
              </a:ext>
            </a:extLst>
          </p:cNvPr>
          <p:cNvSpPr>
            <a:spLocks noGrp="1"/>
          </p:cNvSpPr>
          <p:nvPr>
            <p:ph type="title"/>
          </p:nvPr>
        </p:nvSpPr>
        <p:spPr/>
        <p:txBody>
          <a:bodyPr/>
          <a:lstStyle/>
          <a:p>
            <a:r>
              <a:rPr lang="en-IE" dirty="0"/>
              <a:t>Event Generation</a:t>
            </a:r>
          </a:p>
        </p:txBody>
      </p:sp>
      <p:sp>
        <p:nvSpPr>
          <p:cNvPr id="3" name="Content Placeholder 2">
            <a:extLst>
              <a:ext uri="{FF2B5EF4-FFF2-40B4-BE49-F238E27FC236}">
                <a16:creationId xmlns:a16="http://schemas.microsoft.com/office/drawing/2014/main" id="{B070F874-9F21-42DD-AC71-6CA320D6A70F}"/>
              </a:ext>
            </a:extLst>
          </p:cNvPr>
          <p:cNvSpPr>
            <a:spLocks noGrp="1"/>
          </p:cNvSpPr>
          <p:nvPr>
            <p:ph idx="1"/>
          </p:nvPr>
        </p:nvSpPr>
        <p:spPr/>
        <p:txBody>
          <a:bodyPr/>
          <a:lstStyle/>
          <a:p>
            <a:pPr marL="0" indent="0">
              <a:buNone/>
            </a:pPr>
            <a:r>
              <a:rPr lang="en-IE" sz="1800"/>
              <a:t>The event framework generates events for standalone pipelines when the pipeline starts and stops. You can pass the event to an executor or to another pipeline for additional processing.</a:t>
            </a:r>
            <a:endParaRPr lang="en-IE" sz="1800" dirty="0"/>
          </a:p>
        </p:txBody>
      </p:sp>
      <p:sp>
        <p:nvSpPr>
          <p:cNvPr id="4" name="Rectangle 3">
            <a:extLst>
              <a:ext uri="{FF2B5EF4-FFF2-40B4-BE49-F238E27FC236}">
                <a16:creationId xmlns:a16="http://schemas.microsoft.com/office/drawing/2014/main" id="{1E9F391B-DF2D-4873-93DC-E6534ACE58BF}"/>
              </a:ext>
            </a:extLst>
          </p:cNvPr>
          <p:cNvSpPr/>
          <p:nvPr/>
        </p:nvSpPr>
        <p:spPr>
          <a:xfrm>
            <a:off x="384942" y="2208727"/>
            <a:ext cx="9025758" cy="338554"/>
          </a:xfrm>
          <a:prstGeom prst="rect">
            <a:avLst/>
          </a:prstGeom>
        </p:spPr>
        <p:txBody>
          <a:bodyPr wrap="square">
            <a:spAutoFit/>
          </a:bodyPr>
          <a:lstStyle/>
          <a:p>
            <a:r>
              <a:rPr lang="en-IE" sz="1600" dirty="0">
                <a:solidFill>
                  <a:srgbClr val="000000"/>
                </a:solidFill>
                <a:latin typeface="Verdana" panose="020B0604030504040204" pitchFamily="34" charset="0"/>
              </a:rPr>
              <a:t>Pipeline event records have the following event-related record header attributes.</a:t>
            </a:r>
            <a:endParaRPr lang="en-IE" sz="1600" dirty="0"/>
          </a:p>
        </p:txBody>
      </p:sp>
      <p:graphicFrame>
        <p:nvGraphicFramePr>
          <p:cNvPr id="5" name="Table 4">
            <a:extLst>
              <a:ext uri="{FF2B5EF4-FFF2-40B4-BE49-F238E27FC236}">
                <a16:creationId xmlns:a16="http://schemas.microsoft.com/office/drawing/2014/main" id="{6A1592C4-4A3B-40D6-A842-45E5C9B5F117}"/>
              </a:ext>
            </a:extLst>
          </p:cNvPr>
          <p:cNvGraphicFramePr>
            <a:graphicFrameLocks noGrp="1"/>
          </p:cNvGraphicFramePr>
          <p:nvPr>
            <p:extLst>
              <p:ext uri="{D42A27DB-BD31-4B8C-83A1-F6EECF244321}">
                <p14:modId xmlns:p14="http://schemas.microsoft.com/office/powerpoint/2010/main" val="3610512596"/>
              </p:ext>
            </p:extLst>
          </p:nvPr>
        </p:nvGraphicFramePr>
        <p:xfrm>
          <a:off x="1419030" y="2769914"/>
          <a:ext cx="6663885" cy="1079644"/>
        </p:xfrm>
        <a:graphic>
          <a:graphicData uri="http://schemas.openxmlformats.org/drawingml/2006/table">
            <a:tbl>
              <a:tblPr firstRow="1" bandRow="1">
                <a:tableStyleId>{00A15C55-8517-42AA-B614-E9B94910E393}</a:tableStyleId>
              </a:tblPr>
              <a:tblGrid>
                <a:gridCol w="2722506">
                  <a:extLst>
                    <a:ext uri="{9D8B030D-6E8A-4147-A177-3AD203B41FA5}">
                      <a16:colId xmlns:a16="http://schemas.microsoft.com/office/drawing/2014/main" val="3646464470"/>
                    </a:ext>
                  </a:extLst>
                </a:gridCol>
                <a:gridCol w="3941379">
                  <a:extLst>
                    <a:ext uri="{9D8B030D-6E8A-4147-A177-3AD203B41FA5}">
                      <a16:colId xmlns:a16="http://schemas.microsoft.com/office/drawing/2014/main" val="2058867873"/>
                    </a:ext>
                  </a:extLst>
                </a:gridCol>
              </a:tblGrid>
              <a:tr h="286501">
                <a:tc>
                  <a:txBody>
                    <a:bodyPr/>
                    <a:lstStyle/>
                    <a:p>
                      <a:r>
                        <a:rPr lang="en-IE" sz="1200" dirty="0"/>
                        <a:t>Record Header Attribute</a:t>
                      </a:r>
                    </a:p>
                  </a:txBody>
                  <a:tcPr/>
                </a:tc>
                <a:tc>
                  <a:txBody>
                    <a:bodyPr/>
                    <a:lstStyle/>
                    <a:p>
                      <a:r>
                        <a:rPr lang="en-IE" sz="1200" dirty="0"/>
                        <a:t>Description</a:t>
                      </a:r>
                    </a:p>
                  </a:txBody>
                  <a:tcPr/>
                </a:tc>
                <a:extLst>
                  <a:ext uri="{0D108BD9-81ED-4DB2-BD59-A6C34878D82A}">
                    <a16:rowId xmlns:a16="http://schemas.microsoft.com/office/drawing/2014/main" val="2051085046"/>
                  </a:ext>
                </a:extLst>
              </a:tr>
              <a:tr h="462444">
                <a:tc>
                  <a:txBody>
                    <a:bodyPr/>
                    <a:lstStyle/>
                    <a:p>
                      <a:r>
                        <a:rPr lang="en-IE" sz="1200" dirty="0" err="1"/>
                        <a:t>sdc.event.type</a:t>
                      </a:r>
                      <a:endParaRPr lang="en-IE" sz="1200" dirty="0"/>
                    </a:p>
                  </a:txBody>
                  <a:tcPr/>
                </a:tc>
                <a:tc>
                  <a:txBody>
                    <a:bodyPr/>
                    <a:lstStyle/>
                    <a:p>
                      <a:r>
                        <a:rPr lang="en-IE" sz="1200" b="0" i="0" kern="1200" dirty="0">
                          <a:solidFill>
                            <a:schemeClr val="dk1"/>
                          </a:solidFill>
                          <a:effectLst/>
                          <a:latin typeface="+mn-lt"/>
                          <a:ea typeface="+mn-ea"/>
                          <a:cs typeface="+mn-cs"/>
                        </a:rPr>
                        <a:t>Event Type: Either “start” or “stop”</a:t>
                      </a:r>
                      <a:endParaRPr lang="en-IE" sz="1200" dirty="0"/>
                    </a:p>
                  </a:txBody>
                  <a:tcPr/>
                </a:tc>
                <a:extLst>
                  <a:ext uri="{0D108BD9-81ED-4DB2-BD59-A6C34878D82A}">
                    <a16:rowId xmlns:a16="http://schemas.microsoft.com/office/drawing/2014/main" val="1349729874"/>
                  </a:ext>
                </a:extLst>
              </a:tr>
              <a:tr h="330699">
                <a:tc>
                  <a:txBody>
                    <a:bodyPr/>
                    <a:lstStyle/>
                    <a:p>
                      <a:r>
                        <a:rPr lang="en-IE" sz="1200" dirty="0" err="1"/>
                        <a:t>sdc.event.creation_timestamp</a:t>
                      </a:r>
                      <a:endParaRPr lang="en-IE" sz="1200" dirty="0"/>
                    </a:p>
                  </a:txBody>
                  <a:tcPr/>
                </a:tc>
                <a:tc>
                  <a:txBody>
                    <a:bodyPr/>
                    <a:lstStyle/>
                    <a:p>
                      <a:r>
                        <a:rPr lang="en-IE" sz="1200" dirty="0"/>
                        <a:t>Epoch timestamp when the stage created the event.</a:t>
                      </a:r>
                    </a:p>
                  </a:txBody>
                  <a:tcPr/>
                </a:tc>
                <a:extLst>
                  <a:ext uri="{0D108BD9-81ED-4DB2-BD59-A6C34878D82A}">
                    <a16:rowId xmlns:a16="http://schemas.microsoft.com/office/drawing/2014/main" val="2072746419"/>
                  </a:ext>
                </a:extLst>
              </a:tr>
            </a:tbl>
          </a:graphicData>
        </a:graphic>
      </p:graphicFrame>
      <p:sp>
        <p:nvSpPr>
          <p:cNvPr id="6" name="Rectangle: Rounded Corners 5">
            <a:extLst>
              <a:ext uri="{FF2B5EF4-FFF2-40B4-BE49-F238E27FC236}">
                <a16:creationId xmlns:a16="http://schemas.microsoft.com/office/drawing/2014/main" id="{F73AEDAA-FA4F-443D-997E-7B90940C4E33}"/>
              </a:ext>
            </a:extLst>
          </p:cNvPr>
          <p:cNvSpPr/>
          <p:nvPr/>
        </p:nvSpPr>
        <p:spPr bwMode="auto">
          <a:xfrm>
            <a:off x="495300" y="4072191"/>
            <a:ext cx="3803431" cy="211783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E" sz="2000" b="0" i="0" u="none" strike="noStrike" cap="none" normalizeH="0" baseline="0" dirty="0">
                <a:ln>
                  <a:noFill/>
                </a:ln>
                <a:solidFill>
                  <a:schemeClr val="tx1"/>
                </a:solidFill>
                <a:effectLst/>
                <a:latin typeface="Arial" charset="0"/>
                <a:ea typeface="ＭＳ Ｐゴシック" pitchFamily="108" charset="-128"/>
              </a:rPr>
              <a:t>START</a:t>
            </a:r>
          </a:p>
          <a:p>
            <a:pPr marL="0" marR="0" indent="0" algn="ctr" defTabSz="914400" rtl="0" eaLnBrk="0" fontAlgn="base" latinLnBrk="0" hangingPunct="0">
              <a:lnSpc>
                <a:spcPct val="100000"/>
              </a:lnSpc>
              <a:spcBef>
                <a:spcPct val="0"/>
              </a:spcBef>
              <a:spcAft>
                <a:spcPct val="0"/>
              </a:spcAft>
              <a:buClrTx/>
              <a:buSzTx/>
              <a:buFontTx/>
              <a:buNone/>
              <a:tabLst/>
            </a:pPr>
            <a:endParaRPr lang="en-IE" sz="2000" dirty="0">
              <a:solidFill>
                <a:schemeClr val="tx1"/>
              </a:solidFill>
              <a:latin typeface="Arial" charset="0"/>
              <a:ea typeface="ＭＳ Ｐゴシック" pitchFamily="108" charset="-128"/>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IE" sz="1600" b="0" i="0" u="none" strike="noStrike" cap="none" normalizeH="0" baseline="0" dirty="0">
                <a:ln>
                  <a:noFill/>
                </a:ln>
                <a:solidFill>
                  <a:schemeClr val="tx1"/>
                </a:solidFill>
                <a:effectLst/>
                <a:latin typeface="Arial" charset="0"/>
                <a:ea typeface="ＭＳ Ｐゴシック" pitchFamily="108" charset="-128"/>
              </a:rPr>
              <a:t>The event Fram</a:t>
            </a:r>
            <a:r>
              <a:rPr lang="en-IE" sz="1600" dirty="0">
                <a:solidFill>
                  <a:schemeClr val="tx1"/>
                </a:solidFill>
                <a:latin typeface="Arial" charset="0"/>
                <a:ea typeface="ＭＳ Ｐゴシック" pitchFamily="108" charset="-128"/>
              </a:rPr>
              <a:t>ework generates start events as the pipelines initializes, </a:t>
            </a:r>
            <a:r>
              <a:rPr lang="en-IE" sz="1600" b="1" dirty="0">
                <a:solidFill>
                  <a:srgbClr val="FF0000"/>
                </a:solidFill>
                <a:latin typeface="Arial" charset="0"/>
                <a:ea typeface="ＭＳ Ｐゴシック" pitchFamily="108" charset="-128"/>
              </a:rPr>
              <a:t>immediately after it starts and before individual stages are initialized.</a:t>
            </a:r>
            <a:endParaRPr kumimoji="0" lang="en-IE" sz="1400" b="1" i="0" u="none" strike="noStrike" cap="none" normalizeH="0" baseline="0" dirty="0">
              <a:ln>
                <a:noFill/>
              </a:ln>
              <a:solidFill>
                <a:srgbClr val="FF0000"/>
              </a:solidFill>
              <a:effectLst/>
              <a:latin typeface="Arial" charset="0"/>
              <a:ea typeface="ＭＳ Ｐゴシック" pitchFamily="108" charset="-128"/>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dirty="0">
              <a:ln>
                <a:noFill/>
              </a:ln>
              <a:solidFill>
                <a:schemeClr val="tx1"/>
              </a:solidFill>
              <a:effectLst/>
              <a:latin typeface="Arial" charset="0"/>
              <a:ea typeface="ＭＳ Ｐゴシック" pitchFamily="108" charset="-128"/>
            </a:endParaRPr>
          </a:p>
        </p:txBody>
      </p:sp>
      <p:sp>
        <p:nvSpPr>
          <p:cNvPr id="9" name="Rectangle: Rounded Corners 8">
            <a:extLst>
              <a:ext uri="{FF2B5EF4-FFF2-40B4-BE49-F238E27FC236}">
                <a16:creationId xmlns:a16="http://schemas.microsoft.com/office/drawing/2014/main" id="{B65A1B93-CE45-4CDA-A67A-5D0B0C13EF71}"/>
              </a:ext>
            </a:extLst>
          </p:cNvPr>
          <p:cNvSpPr/>
          <p:nvPr/>
        </p:nvSpPr>
        <p:spPr bwMode="auto">
          <a:xfrm>
            <a:off x="4750972" y="4072191"/>
            <a:ext cx="3803431" cy="211783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E" sz="2000" b="0" i="0" u="none" strike="noStrike" cap="none" normalizeH="0" baseline="0" dirty="0">
                <a:ln>
                  <a:noFill/>
                </a:ln>
                <a:solidFill>
                  <a:schemeClr val="tx1"/>
                </a:solidFill>
                <a:effectLst/>
                <a:latin typeface="Arial" charset="0"/>
                <a:ea typeface="ＭＳ Ｐゴシック" pitchFamily="108" charset="-128"/>
              </a:rPr>
              <a:t>STOP</a:t>
            </a:r>
          </a:p>
          <a:p>
            <a:pPr marL="0" marR="0" indent="0" algn="ctr" defTabSz="914400" rtl="0" eaLnBrk="0" fontAlgn="base" latinLnBrk="0" hangingPunct="0">
              <a:lnSpc>
                <a:spcPct val="100000"/>
              </a:lnSpc>
              <a:spcBef>
                <a:spcPct val="0"/>
              </a:spcBef>
              <a:spcAft>
                <a:spcPct val="0"/>
              </a:spcAft>
              <a:buClrTx/>
              <a:buSzTx/>
              <a:buFontTx/>
              <a:buNone/>
              <a:tabLst/>
            </a:pPr>
            <a:endParaRPr lang="en-IE" sz="2000" dirty="0">
              <a:solidFill>
                <a:schemeClr val="tx1"/>
              </a:solidFill>
              <a:latin typeface="Arial" charset="0"/>
              <a:ea typeface="ＭＳ Ｐゴシック" pitchFamily="108" charset="-128"/>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IE" sz="1600" b="0" i="0" u="none" strike="noStrike" cap="none" normalizeH="0" baseline="0" dirty="0">
                <a:ln>
                  <a:noFill/>
                </a:ln>
                <a:solidFill>
                  <a:schemeClr val="tx1"/>
                </a:solidFill>
                <a:effectLst/>
                <a:latin typeface="Arial" charset="0"/>
                <a:ea typeface="ＭＳ Ｐゴシック" pitchFamily="108" charset="-128"/>
              </a:rPr>
              <a:t>The event Fram</a:t>
            </a:r>
            <a:r>
              <a:rPr lang="en-IE" sz="1600" dirty="0">
                <a:solidFill>
                  <a:schemeClr val="tx1"/>
                </a:solidFill>
                <a:latin typeface="Arial" charset="0"/>
                <a:ea typeface="ＭＳ Ｐゴシック" pitchFamily="108" charset="-128"/>
              </a:rPr>
              <a:t>ework generates stop events </a:t>
            </a:r>
            <a:r>
              <a:rPr lang="en-IE" sz="1600" b="1" dirty="0">
                <a:solidFill>
                  <a:srgbClr val="FF0000"/>
                </a:solidFill>
                <a:latin typeface="Arial" charset="0"/>
                <a:ea typeface="ＭＳ Ｐゴシック" pitchFamily="108" charset="-128"/>
              </a:rPr>
              <a:t>after all stages have completed processing and cleaning up temporary resources.</a:t>
            </a:r>
            <a:endParaRPr kumimoji="0" lang="en-IE" sz="1400" b="1" i="0" u="none" strike="noStrike" cap="none" normalizeH="0" baseline="0" dirty="0">
              <a:ln>
                <a:noFill/>
              </a:ln>
              <a:solidFill>
                <a:srgbClr val="FF0000"/>
              </a:solidFill>
              <a:effectLst/>
              <a:latin typeface="Arial" charset="0"/>
              <a:ea typeface="ＭＳ Ｐゴシック" pitchFamily="108" charset="-128"/>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dirty="0">
              <a:ln>
                <a:noFill/>
              </a:ln>
              <a:solidFill>
                <a:schemeClr val="tx1"/>
              </a:solidFill>
              <a:effectLst/>
              <a:latin typeface="Arial" charset="0"/>
              <a:ea typeface="ＭＳ Ｐゴシック" pitchFamily="108" charset="-128"/>
            </a:endParaRPr>
          </a:p>
        </p:txBody>
      </p:sp>
    </p:spTree>
    <p:extLst>
      <p:ext uri="{BB962C8B-B14F-4D97-AF65-F5344CB8AC3E}">
        <p14:creationId xmlns:p14="http://schemas.microsoft.com/office/powerpoint/2010/main" val="1593964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556BD-A192-4D51-8059-995783152528}"/>
              </a:ext>
            </a:extLst>
          </p:cNvPr>
          <p:cNvSpPr>
            <a:spLocks noGrp="1"/>
          </p:cNvSpPr>
          <p:nvPr>
            <p:ph type="title"/>
          </p:nvPr>
        </p:nvSpPr>
        <p:spPr/>
        <p:txBody>
          <a:bodyPr/>
          <a:lstStyle/>
          <a:p>
            <a:r>
              <a:rPr lang="en-IE" dirty="0"/>
              <a:t>Events Framework – Pipeline Events</a:t>
            </a:r>
          </a:p>
        </p:txBody>
      </p:sp>
      <p:sp>
        <p:nvSpPr>
          <p:cNvPr id="6" name="Rectangle 5">
            <a:extLst>
              <a:ext uri="{FF2B5EF4-FFF2-40B4-BE49-F238E27FC236}">
                <a16:creationId xmlns:a16="http://schemas.microsoft.com/office/drawing/2014/main" id="{2D346E19-F626-4132-9218-6B5B462DB255}"/>
              </a:ext>
            </a:extLst>
          </p:cNvPr>
          <p:cNvSpPr/>
          <p:nvPr/>
        </p:nvSpPr>
        <p:spPr>
          <a:xfrm>
            <a:off x="206265" y="959117"/>
            <a:ext cx="9337128" cy="707886"/>
          </a:xfrm>
          <a:prstGeom prst="rect">
            <a:avLst/>
          </a:prstGeom>
        </p:spPr>
        <p:txBody>
          <a:bodyPr wrap="square">
            <a:spAutoFit/>
          </a:bodyPr>
          <a:lstStyle/>
          <a:p>
            <a:r>
              <a:rPr lang="en-IE" sz="2000" dirty="0">
                <a:solidFill>
                  <a:srgbClr val="000000"/>
                </a:solidFill>
                <a:latin typeface="Verdana" panose="020B0604030504040204" pitchFamily="34" charset="0"/>
              </a:rPr>
              <a:t>You can configure a pipeline to pass each event type to an executor stage configured within the Pipeline configuration</a:t>
            </a:r>
            <a:endParaRPr lang="en-IE" sz="2000" dirty="0"/>
          </a:p>
        </p:txBody>
      </p:sp>
      <p:pic>
        <p:nvPicPr>
          <p:cNvPr id="7" name="Picture 6">
            <a:extLst>
              <a:ext uri="{FF2B5EF4-FFF2-40B4-BE49-F238E27FC236}">
                <a16:creationId xmlns:a16="http://schemas.microsoft.com/office/drawing/2014/main" id="{435B1EE8-5203-46A7-82B2-D2449C0AB16C}"/>
              </a:ext>
            </a:extLst>
          </p:cNvPr>
          <p:cNvPicPr>
            <a:picLocks noChangeAspect="1"/>
          </p:cNvPicPr>
          <p:nvPr/>
        </p:nvPicPr>
        <p:blipFill>
          <a:blip r:embed="rId2"/>
          <a:stretch>
            <a:fillRect/>
          </a:stretch>
        </p:blipFill>
        <p:spPr>
          <a:xfrm>
            <a:off x="206265" y="1856922"/>
            <a:ext cx="8138865" cy="899238"/>
          </a:xfrm>
          <a:prstGeom prst="rect">
            <a:avLst/>
          </a:prstGeom>
        </p:spPr>
      </p:pic>
      <p:grpSp>
        <p:nvGrpSpPr>
          <p:cNvPr id="10" name="Group 9">
            <a:extLst>
              <a:ext uri="{FF2B5EF4-FFF2-40B4-BE49-F238E27FC236}">
                <a16:creationId xmlns:a16="http://schemas.microsoft.com/office/drawing/2014/main" id="{114385E8-2B23-4502-9EAF-156E216360F7}"/>
              </a:ext>
            </a:extLst>
          </p:cNvPr>
          <p:cNvGrpSpPr/>
          <p:nvPr/>
        </p:nvGrpSpPr>
        <p:grpSpPr>
          <a:xfrm>
            <a:off x="515706" y="2822969"/>
            <a:ext cx="6702136" cy="977748"/>
            <a:chOff x="515706" y="2822969"/>
            <a:chExt cx="6702136" cy="977748"/>
          </a:xfrm>
        </p:grpSpPr>
        <p:pic>
          <p:nvPicPr>
            <p:cNvPr id="4" name="Picture 3">
              <a:extLst>
                <a:ext uri="{FF2B5EF4-FFF2-40B4-BE49-F238E27FC236}">
                  <a16:creationId xmlns:a16="http://schemas.microsoft.com/office/drawing/2014/main" id="{893343E8-879C-4059-9FC2-520A602804FE}"/>
                </a:ext>
              </a:extLst>
            </p:cNvPr>
            <p:cNvPicPr>
              <a:picLocks noChangeAspect="1"/>
            </p:cNvPicPr>
            <p:nvPr/>
          </p:nvPicPr>
          <p:blipFill>
            <a:blip r:embed="rId3"/>
            <a:stretch>
              <a:fillRect/>
            </a:stretch>
          </p:blipFill>
          <p:spPr>
            <a:xfrm>
              <a:off x="1639519" y="3084375"/>
              <a:ext cx="5578323" cy="716342"/>
            </a:xfrm>
            <a:prstGeom prst="rect">
              <a:avLst/>
            </a:prstGeom>
          </p:spPr>
        </p:pic>
        <p:sp>
          <p:nvSpPr>
            <p:cNvPr id="9" name="Arrow: Bent 8">
              <a:extLst>
                <a:ext uri="{FF2B5EF4-FFF2-40B4-BE49-F238E27FC236}">
                  <a16:creationId xmlns:a16="http://schemas.microsoft.com/office/drawing/2014/main" id="{AF92A10E-1426-4AE1-BE84-EDBA27BCA8CB}"/>
                </a:ext>
              </a:extLst>
            </p:cNvPr>
            <p:cNvSpPr/>
            <p:nvPr/>
          </p:nvSpPr>
          <p:spPr bwMode="auto">
            <a:xfrm rot="10800000" flipH="1">
              <a:off x="515706" y="2822969"/>
              <a:ext cx="788276" cy="830999"/>
            </a:xfrm>
            <a:prstGeom prst="ben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tx1"/>
                </a:solidFill>
                <a:effectLst/>
                <a:latin typeface="Arial" charset="0"/>
                <a:ea typeface="ＭＳ Ｐゴシック" pitchFamily="108" charset="-128"/>
              </a:endParaRPr>
            </a:p>
          </p:txBody>
        </p:sp>
      </p:grpSp>
      <p:grpSp>
        <p:nvGrpSpPr>
          <p:cNvPr id="14" name="Group 13">
            <a:extLst>
              <a:ext uri="{FF2B5EF4-FFF2-40B4-BE49-F238E27FC236}">
                <a16:creationId xmlns:a16="http://schemas.microsoft.com/office/drawing/2014/main" id="{747E05CF-56FA-43BB-8751-111554B8CB46}"/>
              </a:ext>
            </a:extLst>
          </p:cNvPr>
          <p:cNvGrpSpPr/>
          <p:nvPr/>
        </p:nvGrpSpPr>
        <p:grpSpPr>
          <a:xfrm>
            <a:off x="3053955" y="4048454"/>
            <a:ext cx="6852045" cy="2725266"/>
            <a:chOff x="3053955" y="4048454"/>
            <a:chExt cx="6852045" cy="2725266"/>
          </a:xfrm>
        </p:grpSpPr>
        <p:sp>
          <p:nvSpPr>
            <p:cNvPr id="11" name="Arrow: Bent 10">
              <a:extLst>
                <a:ext uri="{FF2B5EF4-FFF2-40B4-BE49-F238E27FC236}">
                  <a16:creationId xmlns:a16="http://schemas.microsoft.com/office/drawing/2014/main" id="{417601C8-5911-47A9-918A-9B8700627B00}"/>
                </a:ext>
              </a:extLst>
            </p:cNvPr>
            <p:cNvSpPr/>
            <p:nvPr/>
          </p:nvSpPr>
          <p:spPr bwMode="auto">
            <a:xfrm rot="10800000" flipH="1">
              <a:off x="3053955" y="4265682"/>
              <a:ext cx="788276" cy="830999"/>
            </a:xfrm>
            <a:prstGeom prst="bentArrow">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tx1"/>
                </a:solidFill>
                <a:effectLst/>
                <a:latin typeface="Arial" charset="0"/>
                <a:ea typeface="ＭＳ Ｐゴシック" pitchFamily="108" charset="-128"/>
              </a:endParaRPr>
            </a:p>
          </p:txBody>
        </p:sp>
        <p:pic>
          <p:nvPicPr>
            <p:cNvPr id="13" name="Picture 12">
              <a:extLst>
                <a:ext uri="{FF2B5EF4-FFF2-40B4-BE49-F238E27FC236}">
                  <a16:creationId xmlns:a16="http://schemas.microsoft.com/office/drawing/2014/main" id="{795CCAA7-6F5F-4B63-A403-7C9C2AD26BAC}"/>
                </a:ext>
              </a:extLst>
            </p:cNvPr>
            <p:cNvPicPr>
              <a:picLocks noChangeAspect="1"/>
            </p:cNvPicPr>
            <p:nvPr/>
          </p:nvPicPr>
          <p:blipFill>
            <a:blip r:embed="rId4"/>
            <a:stretch>
              <a:fillRect/>
            </a:stretch>
          </p:blipFill>
          <p:spPr>
            <a:xfrm>
              <a:off x="4043994" y="4048454"/>
              <a:ext cx="5862006" cy="2725266"/>
            </a:xfrm>
            <a:prstGeom prst="rect">
              <a:avLst/>
            </a:prstGeom>
          </p:spPr>
        </p:pic>
      </p:grpSp>
    </p:spTree>
    <p:extLst>
      <p:ext uri="{BB962C8B-B14F-4D97-AF65-F5344CB8AC3E}">
        <p14:creationId xmlns:p14="http://schemas.microsoft.com/office/powerpoint/2010/main" val="248228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556BD-A192-4D51-8059-995783152528}"/>
              </a:ext>
            </a:extLst>
          </p:cNvPr>
          <p:cNvSpPr>
            <a:spLocks noGrp="1"/>
          </p:cNvSpPr>
          <p:nvPr>
            <p:ph type="title"/>
          </p:nvPr>
        </p:nvSpPr>
        <p:spPr/>
        <p:txBody>
          <a:bodyPr/>
          <a:lstStyle/>
          <a:p>
            <a:r>
              <a:rPr lang="en-IE" dirty="0"/>
              <a:t>Events Framework – Stage Events</a:t>
            </a:r>
          </a:p>
        </p:txBody>
      </p:sp>
      <p:sp>
        <p:nvSpPr>
          <p:cNvPr id="6" name="Rectangle 5">
            <a:extLst>
              <a:ext uri="{FF2B5EF4-FFF2-40B4-BE49-F238E27FC236}">
                <a16:creationId xmlns:a16="http://schemas.microsoft.com/office/drawing/2014/main" id="{2D346E19-F626-4132-9218-6B5B462DB255}"/>
              </a:ext>
            </a:extLst>
          </p:cNvPr>
          <p:cNvSpPr/>
          <p:nvPr/>
        </p:nvSpPr>
        <p:spPr>
          <a:xfrm>
            <a:off x="206265" y="959117"/>
            <a:ext cx="9337128" cy="707886"/>
          </a:xfrm>
          <a:prstGeom prst="rect">
            <a:avLst/>
          </a:prstGeom>
        </p:spPr>
        <p:txBody>
          <a:bodyPr wrap="square">
            <a:spAutoFit/>
          </a:bodyPr>
          <a:lstStyle/>
          <a:p>
            <a:r>
              <a:rPr lang="en-IE" sz="2000" dirty="0"/>
              <a:t>You can configure </a:t>
            </a:r>
            <a:r>
              <a:rPr lang="en-IE" sz="2000" b="1" u="sng" dirty="0"/>
              <a:t>certain</a:t>
            </a:r>
            <a:r>
              <a:rPr lang="en-IE" sz="2000" dirty="0"/>
              <a:t> stages to generate events. Event generation differs from stage to stage, based on the way the stage processes data. </a:t>
            </a:r>
          </a:p>
        </p:txBody>
      </p:sp>
      <p:pic>
        <p:nvPicPr>
          <p:cNvPr id="5" name="Picture 4">
            <a:extLst>
              <a:ext uri="{FF2B5EF4-FFF2-40B4-BE49-F238E27FC236}">
                <a16:creationId xmlns:a16="http://schemas.microsoft.com/office/drawing/2014/main" id="{63E7714C-0D5A-44C2-99E6-025CA26E7A4D}"/>
              </a:ext>
            </a:extLst>
          </p:cNvPr>
          <p:cNvPicPr>
            <a:picLocks noChangeAspect="1"/>
          </p:cNvPicPr>
          <p:nvPr/>
        </p:nvPicPr>
        <p:blipFill>
          <a:blip r:embed="rId3"/>
          <a:stretch>
            <a:fillRect/>
          </a:stretch>
        </p:blipFill>
        <p:spPr>
          <a:xfrm>
            <a:off x="293273" y="1839033"/>
            <a:ext cx="1821338" cy="3200677"/>
          </a:xfrm>
          <a:prstGeom prst="rect">
            <a:avLst/>
          </a:prstGeom>
        </p:spPr>
      </p:pic>
      <p:sp>
        <p:nvSpPr>
          <p:cNvPr id="4" name="Rectangle 3">
            <a:extLst>
              <a:ext uri="{FF2B5EF4-FFF2-40B4-BE49-F238E27FC236}">
                <a16:creationId xmlns:a16="http://schemas.microsoft.com/office/drawing/2014/main" id="{62C3D0E2-F2C3-4B29-B4CF-E316AF0192C3}"/>
              </a:ext>
            </a:extLst>
          </p:cNvPr>
          <p:cNvSpPr/>
          <p:nvPr/>
        </p:nvSpPr>
        <p:spPr bwMode="auto">
          <a:xfrm>
            <a:off x="293273" y="4834759"/>
            <a:ext cx="1293789" cy="204951"/>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tx1"/>
              </a:solidFill>
              <a:effectLst/>
              <a:latin typeface="Arial" charset="0"/>
              <a:ea typeface="ＭＳ Ｐゴシック" pitchFamily="108" charset="-128"/>
            </a:endParaRPr>
          </a:p>
        </p:txBody>
      </p:sp>
      <p:sp>
        <p:nvSpPr>
          <p:cNvPr id="7" name="Oval 6">
            <a:extLst>
              <a:ext uri="{FF2B5EF4-FFF2-40B4-BE49-F238E27FC236}">
                <a16:creationId xmlns:a16="http://schemas.microsoft.com/office/drawing/2014/main" id="{960E7A9F-3BD4-4B8C-B1B6-3A27080CB277}"/>
              </a:ext>
            </a:extLst>
          </p:cNvPr>
          <p:cNvSpPr/>
          <p:nvPr/>
        </p:nvSpPr>
        <p:spPr bwMode="auto">
          <a:xfrm>
            <a:off x="755727" y="2325295"/>
            <a:ext cx="262758" cy="252248"/>
          </a:xfrm>
          <a:prstGeom prst="ellipse">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tx1"/>
              </a:solidFill>
              <a:effectLst/>
              <a:latin typeface="Arial" charset="0"/>
              <a:ea typeface="ＭＳ Ｐゴシック" pitchFamily="108" charset="-128"/>
            </a:endParaRPr>
          </a:p>
        </p:txBody>
      </p:sp>
      <p:grpSp>
        <p:nvGrpSpPr>
          <p:cNvPr id="13" name="Group 12">
            <a:extLst>
              <a:ext uri="{FF2B5EF4-FFF2-40B4-BE49-F238E27FC236}">
                <a16:creationId xmlns:a16="http://schemas.microsoft.com/office/drawing/2014/main" id="{85367175-6AF4-44EF-A769-FB8535E98117}"/>
              </a:ext>
            </a:extLst>
          </p:cNvPr>
          <p:cNvGrpSpPr/>
          <p:nvPr/>
        </p:nvGrpSpPr>
        <p:grpSpPr>
          <a:xfrm>
            <a:off x="2196662" y="1839033"/>
            <a:ext cx="7591796" cy="3901778"/>
            <a:chOff x="2196662" y="1839033"/>
            <a:chExt cx="7591796" cy="3901778"/>
          </a:xfrm>
        </p:grpSpPr>
        <p:pic>
          <p:nvPicPr>
            <p:cNvPr id="8" name="Picture 7">
              <a:extLst>
                <a:ext uri="{FF2B5EF4-FFF2-40B4-BE49-F238E27FC236}">
                  <a16:creationId xmlns:a16="http://schemas.microsoft.com/office/drawing/2014/main" id="{EF91445B-93BC-42BF-B908-85AA03854C8C}"/>
                </a:ext>
              </a:extLst>
            </p:cNvPr>
            <p:cNvPicPr>
              <a:picLocks noChangeAspect="1"/>
            </p:cNvPicPr>
            <p:nvPr/>
          </p:nvPicPr>
          <p:blipFill>
            <a:blip r:embed="rId4"/>
            <a:stretch>
              <a:fillRect/>
            </a:stretch>
          </p:blipFill>
          <p:spPr>
            <a:xfrm>
              <a:off x="2724106" y="1839033"/>
              <a:ext cx="7064352" cy="3901778"/>
            </a:xfrm>
            <a:prstGeom prst="rect">
              <a:avLst/>
            </a:prstGeom>
          </p:spPr>
        </p:pic>
        <p:cxnSp>
          <p:nvCxnSpPr>
            <p:cNvPr id="10" name="Straight Arrow Connector 9">
              <a:extLst>
                <a:ext uri="{FF2B5EF4-FFF2-40B4-BE49-F238E27FC236}">
                  <a16:creationId xmlns:a16="http://schemas.microsoft.com/office/drawing/2014/main" id="{7D61A2AB-2C91-44F5-B96B-9F9D1456DE80}"/>
                </a:ext>
              </a:extLst>
            </p:cNvPr>
            <p:cNvCxnSpPr/>
            <p:nvPr/>
          </p:nvCxnSpPr>
          <p:spPr bwMode="auto">
            <a:xfrm>
              <a:off x="2196662" y="3026979"/>
              <a:ext cx="527444" cy="0"/>
            </a:xfrm>
            <a:prstGeom prst="straightConnector1">
              <a:avLst/>
            </a:prstGeom>
            <a:ln w="28575">
              <a:headEnd type="none" w="med" len="med"/>
              <a:tailEnd type="triangle"/>
            </a:ln>
          </p:spPr>
          <p:style>
            <a:lnRef idx="1">
              <a:schemeClr val="accent4"/>
            </a:lnRef>
            <a:fillRef idx="0">
              <a:schemeClr val="accent4"/>
            </a:fillRef>
            <a:effectRef idx="0">
              <a:schemeClr val="accent4"/>
            </a:effectRef>
            <a:fontRef idx="minor">
              <a:schemeClr val="tx1"/>
            </a:fontRef>
          </p:style>
        </p:cxnSp>
      </p:grpSp>
      <p:sp>
        <p:nvSpPr>
          <p:cNvPr id="12" name="Rectangle: Rounded Corners 11">
            <a:extLst>
              <a:ext uri="{FF2B5EF4-FFF2-40B4-BE49-F238E27FC236}">
                <a16:creationId xmlns:a16="http://schemas.microsoft.com/office/drawing/2014/main" id="{610B2361-0FBE-4B96-890D-5930BE6311FA}"/>
              </a:ext>
            </a:extLst>
          </p:cNvPr>
          <p:cNvSpPr/>
          <p:nvPr/>
        </p:nvSpPr>
        <p:spPr bwMode="auto">
          <a:xfrm>
            <a:off x="5623033" y="1786204"/>
            <a:ext cx="4165425" cy="2417657"/>
          </a:xfrm>
          <a:prstGeom prst="roundRect">
            <a:avLst/>
          </a:prstGeom>
          <a:solidFill>
            <a:srgbClr val="0083A9">
              <a:alpha val="74902"/>
            </a:srgb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E" sz="2000" b="1" i="0" u="none" strike="noStrike" cap="none" normalizeH="0" baseline="0" dirty="0">
                <a:ln>
                  <a:noFill/>
                </a:ln>
                <a:solidFill>
                  <a:schemeClr val="tx1"/>
                </a:solidFill>
                <a:effectLst/>
                <a:latin typeface="Arial" charset="0"/>
                <a:ea typeface="ＭＳ Ｐゴシック" pitchFamily="108" charset="-128"/>
              </a:rPr>
              <a:t>FILE</a:t>
            </a:r>
            <a:r>
              <a:rPr kumimoji="0" lang="en-IE" sz="2000" b="1" i="0" u="none" strike="noStrike" cap="none" normalizeH="0" dirty="0">
                <a:ln>
                  <a:noFill/>
                </a:ln>
                <a:solidFill>
                  <a:schemeClr val="tx1"/>
                </a:solidFill>
                <a:effectLst/>
                <a:latin typeface="Arial" charset="0"/>
                <a:ea typeface="ＭＳ Ｐゴシック" pitchFamily="108" charset="-128"/>
              </a:rPr>
              <a:t> CLOSURE</a:t>
            </a:r>
            <a:endParaRPr kumimoji="0" lang="en-IE" sz="2000" b="1" i="0" u="none" strike="noStrike" cap="none" normalizeH="0" baseline="0" dirty="0">
              <a:ln>
                <a:noFill/>
              </a:ln>
              <a:solidFill>
                <a:schemeClr val="tx1"/>
              </a:solidFill>
              <a:effectLst/>
              <a:latin typeface="Arial" charset="0"/>
              <a:ea typeface="ＭＳ Ｐゴシック" pitchFamily="108" charset="-128"/>
            </a:endParaRPr>
          </a:p>
          <a:p>
            <a:pPr marL="0" marR="0" indent="0" algn="ctr" defTabSz="914400" rtl="0" eaLnBrk="0" fontAlgn="base" latinLnBrk="0" hangingPunct="0">
              <a:lnSpc>
                <a:spcPct val="100000"/>
              </a:lnSpc>
              <a:spcBef>
                <a:spcPct val="0"/>
              </a:spcBef>
              <a:spcAft>
                <a:spcPct val="0"/>
              </a:spcAft>
              <a:buClrTx/>
              <a:buSzTx/>
              <a:buFontTx/>
              <a:buNone/>
              <a:tabLst/>
            </a:pPr>
            <a:endParaRPr lang="en-IE" sz="2000" dirty="0">
              <a:solidFill>
                <a:schemeClr val="tx1"/>
              </a:solidFill>
              <a:latin typeface="Arial" charset="0"/>
              <a:ea typeface="ＭＳ Ｐゴシック" pitchFamily="108" charset="-128"/>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IE" sz="1600" b="0" i="0" u="none" strike="noStrike" cap="none" normalizeH="0" baseline="0" dirty="0">
                <a:ln>
                  <a:noFill/>
                </a:ln>
                <a:solidFill>
                  <a:schemeClr val="tx1"/>
                </a:solidFill>
                <a:effectLst/>
                <a:latin typeface="Arial" charset="0"/>
                <a:ea typeface="ＭＳ Ｐゴシック" pitchFamily="108" charset="-128"/>
              </a:rPr>
              <a:t>Th</a:t>
            </a:r>
            <a:r>
              <a:rPr lang="en-IE" sz="1600" dirty="0">
                <a:solidFill>
                  <a:schemeClr val="tx1"/>
                </a:solidFill>
                <a:latin typeface="Arial" charset="0"/>
                <a:ea typeface="ＭＳ Ｐゴシック" pitchFamily="108" charset="-128"/>
              </a:rPr>
              <a:t>e destination creates a file closure event record when it closes and output file.</a:t>
            </a:r>
          </a:p>
          <a:p>
            <a:pPr marL="0" marR="0" indent="0" algn="ctr" defTabSz="914400" rtl="0" eaLnBrk="0" fontAlgn="base" latinLnBrk="0" hangingPunct="0">
              <a:lnSpc>
                <a:spcPct val="100000"/>
              </a:lnSpc>
              <a:spcBef>
                <a:spcPct val="0"/>
              </a:spcBef>
              <a:spcAft>
                <a:spcPct val="0"/>
              </a:spcAft>
              <a:buClrTx/>
              <a:buSzTx/>
              <a:buFontTx/>
              <a:buNone/>
              <a:tabLst/>
            </a:pPr>
            <a:endParaRPr kumimoji="0" lang="en-IE" sz="1600" b="0" i="0" u="none" strike="noStrike" cap="none" normalizeH="0" baseline="0" dirty="0">
              <a:ln>
                <a:noFill/>
              </a:ln>
              <a:solidFill>
                <a:schemeClr val="tx1"/>
              </a:solidFill>
              <a:effectLst/>
              <a:latin typeface="Arial" charset="0"/>
              <a:ea typeface="ＭＳ Ｐゴシック" pitchFamily="108" charset="-128"/>
            </a:endParaRPr>
          </a:p>
          <a:p>
            <a:pPr marL="0" marR="0" indent="0" algn="ctr" defTabSz="914400" rtl="0" eaLnBrk="0" fontAlgn="base" latinLnBrk="0" hangingPunct="0">
              <a:lnSpc>
                <a:spcPct val="100000"/>
              </a:lnSpc>
              <a:spcBef>
                <a:spcPct val="0"/>
              </a:spcBef>
              <a:spcAft>
                <a:spcPct val="0"/>
              </a:spcAft>
              <a:buClrTx/>
              <a:buSzTx/>
              <a:buFontTx/>
              <a:buNone/>
              <a:tabLst/>
            </a:pPr>
            <a:r>
              <a:rPr lang="en-IE" sz="1600" dirty="0">
                <a:solidFill>
                  <a:schemeClr val="tx1"/>
                </a:solidFill>
                <a:latin typeface="Arial" charset="0"/>
                <a:ea typeface="ＭＳ Ｐゴシック" pitchFamily="108" charset="-128"/>
              </a:rPr>
              <a:t>Header attribute field include:</a:t>
            </a:r>
          </a:p>
          <a:p>
            <a:pPr marL="0" marR="0" indent="0" algn="ctr" defTabSz="914400" rtl="0" eaLnBrk="0" fontAlgn="base" latinLnBrk="0" hangingPunct="0">
              <a:lnSpc>
                <a:spcPct val="100000"/>
              </a:lnSpc>
              <a:spcBef>
                <a:spcPct val="0"/>
              </a:spcBef>
              <a:spcAft>
                <a:spcPct val="0"/>
              </a:spcAft>
              <a:buClrTx/>
              <a:buSzTx/>
              <a:buFontTx/>
              <a:buNone/>
              <a:tabLst/>
            </a:pPr>
            <a:r>
              <a:rPr kumimoji="0" lang="en-IE" sz="1600" b="0" i="0" u="none" strike="noStrike" cap="none" normalizeH="0" baseline="0" dirty="0" err="1">
                <a:ln>
                  <a:noFill/>
                </a:ln>
                <a:solidFill>
                  <a:schemeClr val="tx1"/>
                </a:solidFill>
                <a:effectLst/>
                <a:latin typeface="Arial" charset="0"/>
                <a:ea typeface="ＭＳ Ｐゴシック" pitchFamily="108" charset="-128"/>
              </a:rPr>
              <a:t>filepath</a:t>
            </a:r>
            <a:r>
              <a:rPr kumimoji="0" lang="en-IE" sz="1600" b="0" i="0" u="none" strike="noStrike" cap="none" normalizeH="0" baseline="0" dirty="0">
                <a:ln>
                  <a:noFill/>
                </a:ln>
                <a:solidFill>
                  <a:schemeClr val="tx1"/>
                </a:solidFill>
                <a:effectLst/>
                <a:latin typeface="Arial" charset="0"/>
                <a:ea typeface="ＭＳ Ｐゴシック" pitchFamily="108" charset="-128"/>
              </a:rPr>
              <a:t>, filename,</a:t>
            </a:r>
            <a:r>
              <a:rPr kumimoji="0" lang="en-IE" sz="1600" b="0" i="0" u="none" strike="noStrike" cap="none" normalizeH="0" dirty="0">
                <a:ln>
                  <a:noFill/>
                </a:ln>
                <a:solidFill>
                  <a:schemeClr val="tx1"/>
                </a:solidFill>
                <a:effectLst/>
                <a:latin typeface="Arial" charset="0"/>
                <a:ea typeface="ＭＳ Ｐゴシック" pitchFamily="108" charset="-128"/>
              </a:rPr>
              <a:t> length</a:t>
            </a:r>
            <a:endParaRPr kumimoji="0" lang="en-IE" sz="2400" b="0" i="0" u="none" strike="noStrike" cap="none" normalizeH="0" baseline="0" dirty="0">
              <a:ln>
                <a:noFill/>
              </a:ln>
              <a:solidFill>
                <a:schemeClr val="tx1"/>
              </a:solidFill>
              <a:effectLst/>
              <a:latin typeface="Arial" charset="0"/>
              <a:ea typeface="ＭＳ Ｐゴシック" pitchFamily="108" charset="-128"/>
            </a:endParaRPr>
          </a:p>
        </p:txBody>
      </p:sp>
      <p:sp>
        <p:nvSpPr>
          <p:cNvPr id="14" name="Rectangle: Rounded Corners 13">
            <a:extLst>
              <a:ext uri="{FF2B5EF4-FFF2-40B4-BE49-F238E27FC236}">
                <a16:creationId xmlns:a16="http://schemas.microsoft.com/office/drawing/2014/main" id="{0A2BF4F9-9B14-4580-B9CC-119058B39135}"/>
              </a:ext>
            </a:extLst>
          </p:cNvPr>
          <p:cNvSpPr/>
          <p:nvPr/>
        </p:nvSpPr>
        <p:spPr bwMode="auto">
          <a:xfrm>
            <a:off x="5623034" y="4305086"/>
            <a:ext cx="4165425" cy="2417657"/>
          </a:xfrm>
          <a:prstGeom prst="roundRect">
            <a:avLst/>
          </a:prstGeom>
          <a:solidFill>
            <a:srgbClr val="0083A9">
              <a:alpha val="74902"/>
            </a:srgb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E" sz="2000" b="1" i="0" u="none" strike="noStrike" cap="none" normalizeH="0" baseline="0" dirty="0">
                <a:ln>
                  <a:noFill/>
                </a:ln>
                <a:solidFill>
                  <a:schemeClr val="tx1"/>
                </a:solidFill>
                <a:effectLst/>
                <a:latin typeface="Arial" charset="0"/>
                <a:ea typeface="ＭＳ Ｐゴシック" pitchFamily="108" charset="-128"/>
              </a:rPr>
              <a:t>WHOLE FILE PROCESSED</a:t>
            </a:r>
          </a:p>
          <a:p>
            <a:pPr marL="0" marR="0" indent="0" algn="ctr" defTabSz="914400" rtl="0" eaLnBrk="0" fontAlgn="base" latinLnBrk="0" hangingPunct="0">
              <a:lnSpc>
                <a:spcPct val="100000"/>
              </a:lnSpc>
              <a:spcBef>
                <a:spcPct val="0"/>
              </a:spcBef>
              <a:spcAft>
                <a:spcPct val="0"/>
              </a:spcAft>
              <a:buClrTx/>
              <a:buSzTx/>
              <a:buFontTx/>
              <a:buNone/>
              <a:tabLst/>
            </a:pPr>
            <a:endParaRPr lang="en-IE" sz="2000" dirty="0">
              <a:solidFill>
                <a:schemeClr val="tx1"/>
              </a:solidFill>
              <a:latin typeface="Arial" charset="0"/>
              <a:ea typeface="ＭＳ Ｐゴシック" pitchFamily="108" charset="-128"/>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IE" sz="1600" b="0" i="0" u="none" strike="noStrike" cap="none" normalizeH="0" baseline="0" dirty="0">
                <a:ln>
                  <a:noFill/>
                </a:ln>
                <a:solidFill>
                  <a:schemeClr val="tx1"/>
                </a:solidFill>
                <a:effectLst/>
                <a:latin typeface="Arial" charset="0"/>
                <a:ea typeface="ＭＳ Ｐゴシック" pitchFamily="108" charset="-128"/>
              </a:rPr>
              <a:t>Th</a:t>
            </a:r>
            <a:r>
              <a:rPr lang="en-IE" sz="1600" dirty="0">
                <a:solidFill>
                  <a:schemeClr val="tx1"/>
                </a:solidFill>
                <a:latin typeface="Arial" charset="0"/>
                <a:ea typeface="ＭＳ Ｐゴシック" pitchFamily="108" charset="-128"/>
              </a:rPr>
              <a:t>e destination generates an event record when it completes streaming a whole file.</a:t>
            </a:r>
          </a:p>
          <a:p>
            <a:pPr marL="0" marR="0" indent="0" algn="ctr" defTabSz="914400" rtl="0" eaLnBrk="0" fontAlgn="base" latinLnBrk="0" hangingPunct="0">
              <a:lnSpc>
                <a:spcPct val="100000"/>
              </a:lnSpc>
              <a:spcBef>
                <a:spcPct val="0"/>
              </a:spcBef>
              <a:spcAft>
                <a:spcPct val="0"/>
              </a:spcAft>
              <a:buClrTx/>
              <a:buSzTx/>
              <a:buFontTx/>
              <a:buNone/>
              <a:tabLst/>
            </a:pPr>
            <a:endParaRPr kumimoji="0" lang="en-IE" sz="1600" b="0" i="0" u="none" strike="noStrike" cap="none" normalizeH="0" baseline="0" dirty="0">
              <a:ln>
                <a:noFill/>
              </a:ln>
              <a:solidFill>
                <a:schemeClr val="tx1"/>
              </a:solidFill>
              <a:effectLst/>
              <a:latin typeface="Arial" charset="0"/>
              <a:ea typeface="ＭＳ Ｐゴシック" pitchFamily="108" charset="-128"/>
            </a:endParaRPr>
          </a:p>
          <a:p>
            <a:pPr marL="0" marR="0" indent="0" algn="ctr" defTabSz="914400" rtl="0" eaLnBrk="0" fontAlgn="base" latinLnBrk="0" hangingPunct="0">
              <a:lnSpc>
                <a:spcPct val="100000"/>
              </a:lnSpc>
              <a:spcBef>
                <a:spcPct val="0"/>
              </a:spcBef>
              <a:spcAft>
                <a:spcPct val="0"/>
              </a:spcAft>
              <a:buClrTx/>
              <a:buSzTx/>
              <a:buFontTx/>
              <a:buNone/>
              <a:tabLst/>
            </a:pPr>
            <a:r>
              <a:rPr lang="en-IE" sz="1600" dirty="0">
                <a:solidFill>
                  <a:schemeClr val="tx1"/>
                </a:solidFill>
                <a:latin typeface="Arial" charset="0"/>
                <a:ea typeface="ＭＳ Ｐゴシック" pitchFamily="108" charset="-128"/>
              </a:rPr>
              <a:t>Header attribute field include:</a:t>
            </a:r>
          </a:p>
          <a:p>
            <a:pPr marL="0" marR="0" indent="0" algn="ctr" defTabSz="914400" rtl="0" eaLnBrk="0" fontAlgn="base" latinLnBrk="0" hangingPunct="0">
              <a:lnSpc>
                <a:spcPct val="100000"/>
              </a:lnSpc>
              <a:spcBef>
                <a:spcPct val="0"/>
              </a:spcBef>
              <a:spcAft>
                <a:spcPct val="0"/>
              </a:spcAft>
              <a:buClrTx/>
              <a:buSzTx/>
              <a:buFontTx/>
              <a:buNone/>
              <a:tabLst/>
            </a:pPr>
            <a:r>
              <a:rPr kumimoji="0" lang="en-IE" sz="1600" b="0" i="0" u="none" strike="noStrike" cap="none" normalizeH="0" baseline="0" dirty="0" err="1">
                <a:ln>
                  <a:noFill/>
                </a:ln>
                <a:solidFill>
                  <a:schemeClr val="tx1"/>
                </a:solidFill>
                <a:effectLst/>
                <a:latin typeface="Arial" charset="0"/>
                <a:ea typeface="ＭＳ Ｐゴシック" pitchFamily="108" charset="-128"/>
              </a:rPr>
              <a:t>sourceFileInfo</a:t>
            </a:r>
            <a:r>
              <a:rPr kumimoji="0" lang="en-IE" sz="1600" b="0" i="0" u="none" strike="noStrike" cap="none" normalizeH="0" baseline="0" dirty="0">
                <a:ln>
                  <a:noFill/>
                </a:ln>
                <a:solidFill>
                  <a:schemeClr val="tx1"/>
                </a:solidFill>
                <a:effectLst/>
                <a:latin typeface="Arial" charset="0"/>
                <a:ea typeface="ＭＳ Ｐゴシック" pitchFamily="108" charset="-128"/>
              </a:rPr>
              <a:t>, </a:t>
            </a:r>
            <a:r>
              <a:rPr kumimoji="0" lang="en-IE" sz="1600" b="0" i="0" u="none" strike="noStrike" cap="none" normalizeH="0" baseline="0" dirty="0" err="1">
                <a:ln>
                  <a:noFill/>
                </a:ln>
                <a:solidFill>
                  <a:schemeClr val="tx1"/>
                </a:solidFill>
                <a:effectLst/>
                <a:latin typeface="Arial" charset="0"/>
                <a:ea typeface="ＭＳ Ｐゴシック" pitchFamily="108" charset="-128"/>
              </a:rPr>
              <a:t>targetFileInfo</a:t>
            </a:r>
            <a:r>
              <a:rPr kumimoji="0" lang="en-IE" sz="1600" b="0" i="0" u="none" strike="noStrike" cap="none" normalizeH="0" baseline="0" dirty="0">
                <a:ln>
                  <a:noFill/>
                </a:ln>
                <a:solidFill>
                  <a:schemeClr val="tx1"/>
                </a:solidFill>
                <a:effectLst/>
                <a:latin typeface="Arial" charset="0"/>
                <a:ea typeface="ＭＳ Ｐゴシック" pitchFamily="108" charset="-128"/>
              </a:rPr>
              <a:t>,</a:t>
            </a:r>
            <a:r>
              <a:rPr kumimoji="0" lang="en-IE" sz="1600" b="0" i="0" u="none" strike="noStrike" cap="none" normalizeH="0" dirty="0">
                <a:ln>
                  <a:noFill/>
                </a:ln>
                <a:solidFill>
                  <a:schemeClr val="tx1"/>
                </a:solidFill>
                <a:effectLst/>
                <a:latin typeface="Arial" charset="0"/>
                <a:ea typeface="ＭＳ Ｐゴシック" pitchFamily="108" charset="-128"/>
              </a:rPr>
              <a:t> checksum</a:t>
            </a:r>
            <a:endParaRPr kumimoji="0" lang="en-IE" sz="2400" b="0" i="0" u="none" strike="noStrike" cap="none" normalizeH="0" baseline="0" dirty="0">
              <a:ln>
                <a:noFill/>
              </a:ln>
              <a:solidFill>
                <a:schemeClr val="tx1"/>
              </a:solidFill>
              <a:effectLst/>
              <a:latin typeface="Arial" charset="0"/>
              <a:ea typeface="ＭＳ Ｐゴシック" pitchFamily="108" charset="-128"/>
            </a:endParaRPr>
          </a:p>
        </p:txBody>
      </p:sp>
    </p:spTree>
    <p:extLst>
      <p:ext uri="{BB962C8B-B14F-4D97-AF65-F5344CB8AC3E}">
        <p14:creationId xmlns:p14="http://schemas.microsoft.com/office/powerpoint/2010/main" val="298491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8F2E-0CA6-48C3-AFD4-BDE2DD4CB362}"/>
              </a:ext>
            </a:extLst>
          </p:cNvPr>
          <p:cNvSpPr>
            <a:spLocks noGrp="1"/>
          </p:cNvSpPr>
          <p:nvPr>
            <p:ph type="title"/>
          </p:nvPr>
        </p:nvSpPr>
        <p:spPr/>
        <p:txBody>
          <a:bodyPr/>
          <a:lstStyle/>
          <a:p>
            <a:r>
              <a:rPr lang="en-IE" dirty="0"/>
              <a:t>Whole File Processing</a:t>
            </a:r>
          </a:p>
        </p:txBody>
      </p:sp>
      <p:grpSp>
        <p:nvGrpSpPr>
          <p:cNvPr id="9" name="Group 8">
            <a:extLst>
              <a:ext uri="{FF2B5EF4-FFF2-40B4-BE49-F238E27FC236}">
                <a16:creationId xmlns:a16="http://schemas.microsoft.com/office/drawing/2014/main" id="{6CA67130-10BA-4F4E-9771-6A71721A9FB2}"/>
              </a:ext>
            </a:extLst>
          </p:cNvPr>
          <p:cNvGrpSpPr/>
          <p:nvPr/>
        </p:nvGrpSpPr>
        <p:grpSpPr>
          <a:xfrm>
            <a:off x="6457027" y="1276394"/>
            <a:ext cx="3185436" cy="5450262"/>
            <a:chOff x="5546434" y="1126586"/>
            <a:chExt cx="3185436" cy="5450262"/>
          </a:xfrm>
        </p:grpSpPr>
        <p:pic>
          <p:nvPicPr>
            <p:cNvPr id="5" name="Picture 4">
              <a:extLst>
                <a:ext uri="{FF2B5EF4-FFF2-40B4-BE49-F238E27FC236}">
                  <a16:creationId xmlns:a16="http://schemas.microsoft.com/office/drawing/2014/main" id="{833EC35A-38DD-4776-B365-A9CFACA87F94}"/>
                </a:ext>
              </a:extLst>
            </p:cNvPr>
            <p:cNvPicPr>
              <a:picLocks noChangeAspect="1"/>
            </p:cNvPicPr>
            <p:nvPr/>
          </p:nvPicPr>
          <p:blipFill>
            <a:blip r:embed="rId3"/>
            <a:stretch>
              <a:fillRect/>
            </a:stretch>
          </p:blipFill>
          <p:spPr>
            <a:xfrm>
              <a:off x="5546434" y="1126586"/>
              <a:ext cx="3185436" cy="3398815"/>
            </a:xfrm>
            <a:prstGeom prst="rect">
              <a:avLst/>
            </a:prstGeom>
          </p:spPr>
        </p:pic>
        <p:pic>
          <p:nvPicPr>
            <p:cNvPr id="6" name="Picture 5">
              <a:extLst>
                <a:ext uri="{FF2B5EF4-FFF2-40B4-BE49-F238E27FC236}">
                  <a16:creationId xmlns:a16="http://schemas.microsoft.com/office/drawing/2014/main" id="{F94CD07C-2946-4B23-9235-A8C628DCB292}"/>
                </a:ext>
              </a:extLst>
            </p:cNvPr>
            <p:cNvPicPr>
              <a:picLocks noChangeAspect="1"/>
            </p:cNvPicPr>
            <p:nvPr/>
          </p:nvPicPr>
          <p:blipFill>
            <a:blip r:embed="rId4"/>
            <a:stretch>
              <a:fillRect/>
            </a:stretch>
          </p:blipFill>
          <p:spPr>
            <a:xfrm>
              <a:off x="5769173" y="4534511"/>
              <a:ext cx="2004234" cy="2042337"/>
            </a:xfrm>
            <a:prstGeom prst="rect">
              <a:avLst/>
            </a:prstGeom>
          </p:spPr>
        </p:pic>
      </p:grpSp>
      <p:grpSp>
        <p:nvGrpSpPr>
          <p:cNvPr id="15" name="Group 14">
            <a:extLst>
              <a:ext uri="{FF2B5EF4-FFF2-40B4-BE49-F238E27FC236}">
                <a16:creationId xmlns:a16="http://schemas.microsoft.com/office/drawing/2014/main" id="{B1384082-1938-4D67-B5C3-1E164BC2C4EC}"/>
              </a:ext>
            </a:extLst>
          </p:cNvPr>
          <p:cNvGrpSpPr/>
          <p:nvPr/>
        </p:nvGrpSpPr>
        <p:grpSpPr>
          <a:xfrm>
            <a:off x="405277" y="4025989"/>
            <a:ext cx="2454166" cy="1948973"/>
            <a:chOff x="405277" y="4025989"/>
            <a:chExt cx="2454166" cy="1948973"/>
          </a:xfrm>
        </p:grpSpPr>
        <p:pic>
          <p:nvPicPr>
            <p:cNvPr id="7" name="Picture 6">
              <a:extLst>
                <a:ext uri="{FF2B5EF4-FFF2-40B4-BE49-F238E27FC236}">
                  <a16:creationId xmlns:a16="http://schemas.microsoft.com/office/drawing/2014/main" id="{2CC9E587-CFF5-47F6-BBBC-CA17A9330744}"/>
                </a:ext>
              </a:extLst>
            </p:cNvPr>
            <p:cNvPicPr>
              <a:picLocks noChangeAspect="1"/>
            </p:cNvPicPr>
            <p:nvPr/>
          </p:nvPicPr>
          <p:blipFill>
            <a:blip r:embed="rId5"/>
            <a:stretch>
              <a:fillRect/>
            </a:stretch>
          </p:blipFill>
          <p:spPr>
            <a:xfrm>
              <a:off x="405277" y="4399730"/>
              <a:ext cx="2454166" cy="1575232"/>
            </a:xfrm>
            <a:prstGeom prst="rect">
              <a:avLst/>
            </a:prstGeom>
          </p:spPr>
        </p:pic>
        <p:sp>
          <p:nvSpPr>
            <p:cNvPr id="10" name="Rectangle: Rounded Corners 9">
              <a:extLst>
                <a:ext uri="{FF2B5EF4-FFF2-40B4-BE49-F238E27FC236}">
                  <a16:creationId xmlns:a16="http://schemas.microsoft.com/office/drawing/2014/main" id="{963A2E5E-E701-4F31-AAA7-C2A935265789}"/>
                </a:ext>
              </a:extLst>
            </p:cNvPr>
            <p:cNvSpPr/>
            <p:nvPr/>
          </p:nvSpPr>
          <p:spPr bwMode="auto">
            <a:xfrm>
              <a:off x="668036" y="4025989"/>
              <a:ext cx="1545022" cy="292051"/>
            </a:xfrm>
            <a:prstGeom prst="roundRect">
              <a:avLst/>
            </a:prstGeom>
            <a:solidFill>
              <a:srgbClr val="0083A9">
                <a:alpha val="74902"/>
              </a:srgb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E" sz="1400" b="1" i="0" u="none" strike="noStrike" cap="none" normalizeH="0" baseline="0" dirty="0">
                  <a:ln>
                    <a:noFill/>
                  </a:ln>
                  <a:solidFill>
                    <a:schemeClr val="tx1"/>
                  </a:solidFill>
                  <a:effectLst/>
                  <a:latin typeface="Arial" charset="0"/>
                  <a:ea typeface="ＭＳ Ｐゴシック" pitchFamily="108" charset="-128"/>
                </a:rPr>
                <a:t>new-file</a:t>
              </a:r>
              <a:endParaRPr kumimoji="0" lang="en-IE" sz="1600" b="0" i="0" u="none" strike="noStrike" cap="none" normalizeH="0" baseline="0" dirty="0">
                <a:ln>
                  <a:noFill/>
                </a:ln>
                <a:solidFill>
                  <a:schemeClr val="tx1"/>
                </a:solidFill>
                <a:effectLst/>
                <a:latin typeface="Arial" charset="0"/>
                <a:ea typeface="ＭＳ Ｐゴシック" pitchFamily="108" charset="-128"/>
              </a:endParaRPr>
            </a:p>
          </p:txBody>
        </p:sp>
      </p:grpSp>
      <p:grpSp>
        <p:nvGrpSpPr>
          <p:cNvPr id="16" name="Group 15">
            <a:extLst>
              <a:ext uri="{FF2B5EF4-FFF2-40B4-BE49-F238E27FC236}">
                <a16:creationId xmlns:a16="http://schemas.microsoft.com/office/drawing/2014/main" id="{BA2D4486-87D3-4A7B-8D24-32BB8ABDB22E}"/>
              </a:ext>
            </a:extLst>
          </p:cNvPr>
          <p:cNvGrpSpPr/>
          <p:nvPr/>
        </p:nvGrpSpPr>
        <p:grpSpPr>
          <a:xfrm>
            <a:off x="3021083" y="4001525"/>
            <a:ext cx="3459780" cy="2856475"/>
            <a:chOff x="3021083" y="4001525"/>
            <a:chExt cx="3459780" cy="2856475"/>
          </a:xfrm>
        </p:grpSpPr>
        <p:pic>
          <p:nvPicPr>
            <p:cNvPr id="8" name="Picture 7">
              <a:extLst>
                <a:ext uri="{FF2B5EF4-FFF2-40B4-BE49-F238E27FC236}">
                  <a16:creationId xmlns:a16="http://schemas.microsoft.com/office/drawing/2014/main" id="{A65AF211-9A01-47D8-9D5A-F25DEEC9E0AC}"/>
                </a:ext>
              </a:extLst>
            </p:cNvPr>
            <p:cNvPicPr>
              <a:picLocks noChangeAspect="1"/>
            </p:cNvPicPr>
            <p:nvPr/>
          </p:nvPicPr>
          <p:blipFill>
            <a:blip r:embed="rId6"/>
            <a:stretch>
              <a:fillRect/>
            </a:stretch>
          </p:blipFill>
          <p:spPr>
            <a:xfrm>
              <a:off x="3021083" y="4350803"/>
              <a:ext cx="3459780" cy="2507197"/>
            </a:xfrm>
            <a:prstGeom prst="rect">
              <a:avLst/>
            </a:prstGeom>
          </p:spPr>
        </p:pic>
        <p:sp>
          <p:nvSpPr>
            <p:cNvPr id="11" name="Rectangle: Rounded Corners 10">
              <a:extLst>
                <a:ext uri="{FF2B5EF4-FFF2-40B4-BE49-F238E27FC236}">
                  <a16:creationId xmlns:a16="http://schemas.microsoft.com/office/drawing/2014/main" id="{D03C4D44-C15F-4108-8F97-CF20B1FE8E23}"/>
                </a:ext>
              </a:extLst>
            </p:cNvPr>
            <p:cNvSpPr/>
            <p:nvPr/>
          </p:nvSpPr>
          <p:spPr bwMode="auto">
            <a:xfrm>
              <a:off x="3317849" y="4001525"/>
              <a:ext cx="1545022" cy="292051"/>
            </a:xfrm>
            <a:prstGeom prst="roundRect">
              <a:avLst/>
            </a:prstGeom>
            <a:solidFill>
              <a:srgbClr val="0083A9">
                <a:alpha val="74902"/>
              </a:srgb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E" sz="1400" b="1" i="0" u="none" strike="noStrike" cap="none" normalizeH="0" baseline="0" dirty="0">
                  <a:ln>
                    <a:noFill/>
                  </a:ln>
                  <a:solidFill>
                    <a:schemeClr val="tx1"/>
                  </a:solidFill>
                  <a:effectLst/>
                  <a:latin typeface="Arial" charset="0"/>
                  <a:ea typeface="ＭＳ Ｐゴシック" pitchFamily="108" charset="-128"/>
                </a:rPr>
                <a:t>finished-file</a:t>
              </a:r>
              <a:endParaRPr kumimoji="0" lang="en-IE" sz="1600" b="0" i="0" u="none" strike="noStrike" cap="none" normalizeH="0" baseline="0" dirty="0">
                <a:ln>
                  <a:noFill/>
                </a:ln>
                <a:solidFill>
                  <a:schemeClr val="tx1"/>
                </a:solidFill>
                <a:effectLst/>
                <a:latin typeface="Arial" charset="0"/>
                <a:ea typeface="ＭＳ Ｐゴシック" pitchFamily="108" charset="-128"/>
              </a:endParaRPr>
            </a:p>
          </p:txBody>
        </p:sp>
      </p:grpSp>
      <p:pic>
        <p:nvPicPr>
          <p:cNvPr id="14" name="Picture 13">
            <a:extLst>
              <a:ext uri="{FF2B5EF4-FFF2-40B4-BE49-F238E27FC236}">
                <a16:creationId xmlns:a16="http://schemas.microsoft.com/office/drawing/2014/main" id="{0117CE08-2EBB-479D-A112-29A6818C3939}"/>
              </a:ext>
            </a:extLst>
          </p:cNvPr>
          <p:cNvPicPr>
            <a:picLocks noChangeAspect="1"/>
          </p:cNvPicPr>
          <p:nvPr/>
        </p:nvPicPr>
        <p:blipFill>
          <a:blip r:embed="rId7"/>
          <a:stretch>
            <a:fillRect/>
          </a:stretch>
        </p:blipFill>
        <p:spPr>
          <a:xfrm>
            <a:off x="1118302" y="975784"/>
            <a:ext cx="2972058" cy="2827265"/>
          </a:xfrm>
          <a:prstGeom prst="rect">
            <a:avLst/>
          </a:prstGeom>
        </p:spPr>
      </p:pic>
    </p:spTree>
    <p:extLst>
      <p:ext uri="{BB962C8B-B14F-4D97-AF65-F5344CB8AC3E}">
        <p14:creationId xmlns:p14="http://schemas.microsoft.com/office/powerpoint/2010/main" val="87254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99B9-961D-4F82-9E3D-6623CFAFFA32}"/>
              </a:ext>
            </a:extLst>
          </p:cNvPr>
          <p:cNvSpPr>
            <a:spLocks noGrp="1"/>
          </p:cNvSpPr>
          <p:nvPr>
            <p:ph type="title"/>
          </p:nvPr>
        </p:nvSpPr>
        <p:spPr/>
        <p:txBody>
          <a:bodyPr/>
          <a:lstStyle/>
          <a:p>
            <a:r>
              <a:rPr lang="en-IE" dirty="0"/>
              <a:t>Whole File Post Processing</a:t>
            </a:r>
          </a:p>
        </p:txBody>
      </p:sp>
      <p:sp>
        <p:nvSpPr>
          <p:cNvPr id="4" name="TextBox 3">
            <a:extLst>
              <a:ext uri="{FF2B5EF4-FFF2-40B4-BE49-F238E27FC236}">
                <a16:creationId xmlns:a16="http://schemas.microsoft.com/office/drawing/2014/main" id="{0533F169-A723-4847-A303-9FEDEA44BAFD}"/>
              </a:ext>
            </a:extLst>
          </p:cNvPr>
          <p:cNvSpPr txBox="1"/>
          <p:nvPr/>
        </p:nvSpPr>
        <p:spPr>
          <a:xfrm>
            <a:off x="293273" y="1229710"/>
            <a:ext cx="6917343" cy="369332"/>
          </a:xfrm>
          <a:prstGeom prst="rect">
            <a:avLst/>
          </a:prstGeom>
          <a:noFill/>
        </p:spPr>
        <p:txBody>
          <a:bodyPr wrap="none" rtlCol="0">
            <a:spAutoFit/>
          </a:bodyPr>
          <a:lstStyle/>
          <a:p>
            <a:r>
              <a:rPr lang="en-IE" sz="1800" dirty="0"/>
              <a:t>To specify what action to needs to be taken after processing a file:</a:t>
            </a:r>
          </a:p>
        </p:txBody>
      </p:sp>
      <p:pic>
        <p:nvPicPr>
          <p:cNvPr id="5" name="Picture 4">
            <a:extLst>
              <a:ext uri="{FF2B5EF4-FFF2-40B4-BE49-F238E27FC236}">
                <a16:creationId xmlns:a16="http://schemas.microsoft.com/office/drawing/2014/main" id="{3EA6A38E-6DA9-4241-89F8-BD57648A5BC0}"/>
              </a:ext>
            </a:extLst>
          </p:cNvPr>
          <p:cNvPicPr>
            <a:picLocks noChangeAspect="1"/>
          </p:cNvPicPr>
          <p:nvPr/>
        </p:nvPicPr>
        <p:blipFill>
          <a:blip r:embed="rId2"/>
          <a:stretch>
            <a:fillRect/>
          </a:stretch>
        </p:blipFill>
        <p:spPr>
          <a:xfrm>
            <a:off x="401633" y="1906399"/>
            <a:ext cx="2880610" cy="3284505"/>
          </a:xfrm>
          <a:prstGeom prst="rect">
            <a:avLst/>
          </a:prstGeom>
        </p:spPr>
      </p:pic>
      <p:pic>
        <p:nvPicPr>
          <p:cNvPr id="6" name="Picture 5">
            <a:extLst>
              <a:ext uri="{FF2B5EF4-FFF2-40B4-BE49-F238E27FC236}">
                <a16:creationId xmlns:a16="http://schemas.microsoft.com/office/drawing/2014/main" id="{84285D27-95F3-4513-84F4-A664C72F554C}"/>
              </a:ext>
            </a:extLst>
          </p:cNvPr>
          <p:cNvPicPr>
            <a:picLocks noChangeAspect="1"/>
          </p:cNvPicPr>
          <p:nvPr/>
        </p:nvPicPr>
        <p:blipFill>
          <a:blip r:embed="rId3"/>
          <a:stretch>
            <a:fillRect/>
          </a:stretch>
        </p:blipFill>
        <p:spPr>
          <a:xfrm>
            <a:off x="4114626" y="3819288"/>
            <a:ext cx="983065" cy="922100"/>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D51F9578-47CE-448B-8DC5-D1FC86026DE3}"/>
              </a:ext>
            </a:extLst>
          </p:cNvPr>
          <p:cNvCxnSpPr/>
          <p:nvPr/>
        </p:nvCxnSpPr>
        <p:spPr bwMode="auto">
          <a:xfrm>
            <a:off x="3531476" y="4288221"/>
            <a:ext cx="462455" cy="0"/>
          </a:xfrm>
          <a:prstGeom prst="straightConnector1">
            <a:avLst/>
          </a:prstGeom>
          <a:ln w="19050">
            <a:headEnd type="none" w="med" len="med"/>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72484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93A06-140E-43EE-83D4-88724F04747B}"/>
              </a:ext>
            </a:extLst>
          </p:cNvPr>
          <p:cNvSpPr>
            <a:spLocks noGrp="1"/>
          </p:cNvSpPr>
          <p:nvPr>
            <p:ph type="title"/>
          </p:nvPr>
        </p:nvSpPr>
        <p:spPr/>
        <p:txBody>
          <a:bodyPr/>
          <a:lstStyle/>
          <a:p>
            <a:r>
              <a:rPr lang="en-IE" dirty="0"/>
              <a:t>Microservice Pipelines</a:t>
            </a:r>
          </a:p>
        </p:txBody>
      </p:sp>
      <p:sp>
        <p:nvSpPr>
          <p:cNvPr id="3" name="Content Placeholder 2">
            <a:extLst>
              <a:ext uri="{FF2B5EF4-FFF2-40B4-BE49-F238E27FC236}">
                <a16:creationId xmlns:a16="http://schemas.microsoft.com/office/drawing/2014/main" id="{96D00CCE-59B0-48E1-B78A-353567DF6840}"/>
              </a:ext>
            </a:extLst>
          </p:cNvPr>
          <p:cNvSpPr>
            <a:spLocks noGrp="1"/>
          </p:cNvSpPr>
          <p:nvPr>
            <p:ph idx="1"/>
          </p:nvPr>
        </p:nvSpPr>
        <p:spPr/>
        <p:txBody>
          <a:bodyPr/>
          <a:lstStyle/>
          <a:p>
            <a:pPr marL="0" indent="0">
              <a:buNone/>
            </a:pPr>
            <a:r>
              <a:rPr lang="en-IE" dirty="0"/>
              <a:t>A </a:t>
            </a:r>
            <a:r>
              <a:rPr lang="en-IE" i="1" dirty="0"/>
              <a:t>microservice pipeline</a:t>
            </a:r>
            <a:r>
              <a:rPr lang="en-IE" dirty="0"/>
              <a:t> is a pipeline that creates a fine-grained service to perform a specific task.</a:t>
            </a:r>
          </a:p>
        </p:txBody>
      </p:sp>
      <p:graphicFrame>
        <p:nvGraphicFramePr>
          <p:cNvPr id="5" name="Table 4">
            <a:extLst>
              <a:ext uri="{FF2B5EF4-FFF2-40B4-BE49-F238E27FC236}">
                <a16:creationId xmlns:a16="http://schemas.microsoft.com/office/drawing/2014/main" id="{DEA3A5E5-DE24-4741-A487-F01350842601}"/>
              </a:ext>
            </a:extLst>
          </p:cNvPr>
          <p:cNvGraphicFramePr>
            <a:graphicFrameLocks noGrp="1"/>
          </p:cNvGraphicFramePr>
          <p:nvPr>
            <p:extLst>
              <p:ext uri="{D42A27DB-BD31-4B8C-83A1-F6EECF244321}">
                <p14:modId xmlns:p14="http://schemas.microsoft.com/office/powerpoint/2010/main" val="1739772481"/>
              </p:ext>
            </p:extLst>
          </p:nvPr>
        </p:nvGraphicFramePr>
        <p:xfrm>
          <a:off x="96629" y="3573552"/>
          <a:ext cx="9509488" cy="1036320"/>
        </p:xfrm>
        <a:graphic>
          <a:graphicData uri="http://schemas.openxmlformats.org/drawingml/2006/table">
            <a:tbl>
              <a:tblPr firstRow="1" bandRow="1">
                <a:tableStyleId>{00A15C55-8517-42AA-B614-E9B94910E393}</a:tableStyleId>
              </a:tblPr>
              <a:tblGrid>
                <a:gridCol w="1685004">
                  <a:extLst>
                    <a:ext uri="{9D8B030D-6E8A-4147-A177-3AD203B41FA5}">
                      <a16:colId xmlns:a16="http://schemas.microsoft.com/office/drawing/2014/main" val="2058867873"/>
                    </a:ext>
                  </a:extLst>
                </a:gridCol>
                <a:gridCol w="7824484">
                  <a:extLst>
                    <a:ext uri="{9D8B030D-6E8A-4147-A177-3AD203B41FA5}">
                      <a16:colId xmlns:a16="http://schemas.microsoft.com/office/drawing/2014/main" val="1677205964"/>
                    </a:ext>
                  </a:extLst>
                </a:gridCol>
              </a:tblGrid>
              <a:tr h="243885">
                <a:tc>
                  <a:txBody>
                    <a:bodyPr/>
                    <a:lstStyle/>
                    <a:p>
                      <a:r>
                        <a:rPr lang="en-IE" sz="1100" dirty="0"/>
                        <a:t>Source</a:t>
                      </a:r>
                    </a:p>
                  </a:txBody>
                  <a:tcPr/>
                </a:tc>
                <a:tc>
                  <a:txBody>
                    <a:bodyPr/>
                    <a:lstStyle/>
                    <a:p>
                      <a:r>
                        <a:rPr lang="en-IE" sz="1100" dirty="0"/>
                        <a:t>Description</a:t>
                      </a:r>
                    </a:p>
                  </a:txBody>
                  <a:tcPr/>
                </a:tc>
                <a:extLst>
                  <a:ext uri="{0D108BD9-81ED-4DB2-BD59-A6C34878D82A}">
                    <a16:rowId xmlns:a16="http://schemas.microsoft.com/office/drawing/2014/main" val="2051085046"/>
                  </a:ext>
                </a:extLst>
              </a:tr>
              <a:tr h="236700">
                <a:tc>
                  <a:txBody>
                    <a:bodyPr/>
                    <a:lstStyle/>
                    <a:p>
                      <a:r>
                        <a:rPr lang="en-IE" sz="1100" dirty="0"/>
                        <a:t>REST Service</a:t>
                      </a:r>
                    </a:p>
                  </a:txBody>
                  <a:tcPr/>
                </a:tc>
                <a:tc>
                  <a:txBody>
                    <a:bodyPr/>
                    <a:lstStyle/>
                    <a:p>
                      <a:r>
                        <a:rPr lang="en-IE" sz="1100" dirty="0"/>
                        <a:t>Listens on an HTTP endpoint, parses the content of all auth. Requests, and sends response back to the originating API.</a:t>
                      </a:r>
                    </a:p>
                  </a:txBody>
                  <a:tcPr/>
                </a:tc>
                <a:extLst>
                  <a:ext uri="{0D108BD9-81ED-4DB2-BD59-A6C34878D82A}">
                    <a16:rowId xmlns:a16="http://schemas.microsoft.com/office/drawing/2014/main" val="1349729874"/>
                  </a:ext>
                </a:extLst>
              </a:tr>
              <a:tr h="251093">
                <a:tc>
                  <a:txBody>
                    <a:bodyPr/>
                    <a:lstStyle/>
                    <a:p>
                      <a:r>
                        <a:rPr lang="en-IE" sz="1100" dirty="0"/>
                        <a:t>WebSocket Client</a:t>
                      </a:r>
                    </a:p>
                  </a:txBody>
                  <a:tcPr/>
                </a:tc>
                <a:tc>
                  <a:txBody>
                    <a:bodyPr/>
                    <a:lstStyle/>
                    <a:p>
                      <a:r>
                        <a:rPr lang="en-IE" sz="1100" dirty="0"/>
                        <a:t>Reads data from a WebSocket Server. Can send responses back to origin system.</a:t>
                      </a:r>
                    </a:p>
                  </a:txBody>
                  <a:tcPr/>
                </a:tc>
                <a:extLst>
                  <a:ext uri="{0D108BD9-81ED-4DB2-BD59-A6C34878D82A}">
                    <a16:rowId xmlns:a16="http://schemas.microsoft.com/office/drawing/2014/main" val="3365872930"/>
                  </a:ext>
                </a:extLst>
              </a:tr>
              <a:tr h="258337">
                <a:tc>
                  <a:txBody>
                    <a:bodyPr/>
                    <a:lstStyle/>
                    <a:p>
                      <a:r>
                        <a:rPr lang="en-IE" sz="1100" dirty="0"/>
                        <a:t>WebSocket Server</a:t>
                      </a:r>
                    </a:p>
                  </a:txBody>
                  <a:tcPr/>
                </a:tc>
                <a:tc>
                  <a:txBody>
                    <a:bodyPr/>
                    <a:lstStyle/>
                    <a:p>
                      <a:r>
                        <a:rPr lang="en-IE" sz="1100" dirty="0"/>
                        <a:t>Listens on a WebSocket endpoint and processes the contents of all auth. WebSocket </a:t>
                      </a:r>
                      <a:r>
                        <a:rPr lang="en-IE" sz="1100" dirty="0" err="1"/>
                        <a:t>Clietn</a:t>
                      </a:r>
                      <a:r>
                        <a:rPr lang="en-IE" sz="1100" dirty="0"/>
                        <a:t> requests.</a:t>
                      </a:r>
                    </a:p>
                  </a:txBody>
                  <a:tcPr/>
                </a:tc>
                <a:extLst>
                  <a:ext uri="{0D108BD9-81ED-4DB2-BD59-A6C34878D82A}">
                    <a16:rowId xmlns:a16="http://schemas.microsoft.com/office/drawing/2014/main" val="2792363988"/>
                  </a:ext>
                </a:extLst>
              </a:tr>
            </a:tbl>
          </a:graphicData>
        </a:graphic>
      </p:graphicFrame>
      <p:pic>
        <p:nvPicPr>
          <p:cNvPr id="6" name="Picture 5">
            <a:extLst>
              <a:ext uri="{FF2B5EF4-FFF2-40B4-BE49-F238E27FC236}">
                <a16:creationId xmlns:a16="http://schemas.microsoft.com/office/drawing/2014/main" id="{BB75BB1C-F7BE-4A15-BDBB-B532F6DF422F}"/>
              </a:ext>
            </a:extLst>
          </p:cNvPr>
          <p:cNvPicPr>
            <a:picLocks noChangeAspect="1"/>
          </p:cNvPicPr>
          <p:nvPr/>
        </p:nvPicPr>
        <p:blipFill>
          <a:blip r:embed="rId2"/>
          <a:stretch>
            <a:fillRect/>
          </a:stretch>
        </p:blipFill>
        <p:spPr>
          <a:xfrm>
            <a:off x="7233643" y="1481921"/>
            <a:ext cx="1333616" cy="1981372"/>
          </a:xfrm>
          <a:prstGeom prst="rect">
            <a:avLst/>
          </a:prstGeom>
        </p:spPr>
      </p:pic>
      <p:sp>
        <p:nvSpPr>
          <p:cNvPr id="8" name="Content Placeholder 2">
            <a:extLst>
              <a:ext uri="{FF2B5EF4-FFF2-40B4-BE49-F238E27FC236}">
                <a16:creationId xmlns:a16="http://schemas.microsoft.com/office/drawing/2014/main" id="{40398837-E6AC-4532-9952-AF99E67F4A30}"/>
              </a:ext>
            </a:extLst>
          </p:cNvPr>
          <p:cNvSpPr txBox="1">
            <a:spLocks/>
          </p:cNvSpPr>
          <p:nvPr/>
        </p:nvSpPr>
        <p:spPr bwMode="auto">
          <a:xfrm>
            <a:off x="293273" y="4732962"/>
            <a:ext cx="9512793" cy="47518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8600" indent="-228600" algn="l" rtl="0" eaLnBrk="1" fontAlgn="base" hangingPunct="1">
              <a:spcBef>
                <a:spcPct val="25000"/>
              </a:spcBef>
              <a:spcAft>
                <a:spcPct val="0"/>
              </a:spcAft>
              <a:buClr>
                <a:schemeClr val="tx1"/>
              </a:buClr>
              <a:buFont typeface="Wingdings" pitchFamily="2" charset="2"/>
              <a:buChar char="§"/>
              <a:defRPr sz="1400">
                <a:solidFill>
                  <a:schemeClr val="tx1"/>
                </a:solidFill>
                <a:latin typeface="+mn-lt"/>
                <a:ea typeface="+mn-ea"/>
                <a:cs typeface="+mn-cs"/>
              </a:defRPr>
            </a:lvl1pPr>
            <a:lvl2pPr marL="571500" indent="-228600" algn="l" rtl="0" eaLnBrk="1" fontAlgn="base" hangingPunct="1">
              <a:spcBef>
                <a:spcPct val="25000"/>
              </a:spcBef>
              <a:spcAft>
                <a:spcPct val="0"/>
              </a:spcAft>
              <a:buClr>
                <a:schemeClr val="tx1"/>
              </a:buClr>
              <a:buChar char="–"/>
              <a:defRPr sz="1400">
                <a:solidFill>
                  <a:schemeClr val="tx1"/>
                </a:solidFill>
                <a:latin typeface="+mn-lt"/>
                <a:ea typeface="+mn-ea"/>
              </a:defRPr>
            </a:lvl2pPr>
            <a:lvl3pPr marL="914400" indent="-228600" algn="l" rtl="0" eaLnBrk="1" fontAlgn="base" hangingPunct="1">
              <a:spcBef>
                <a:spcPct val="25000"/>
              </a:spcBef>
              <a:spcAft>
                <a:spcPct val="0"/>
              </a:spcAft>
              <a:buClr>
                <a:schemeClr val="tx1"/>
              </a:buClr>
              <a:buChar char="•"/>
              <a:defRPr sz="1400">
                <a:solidFill>
                  <a:schemeClr val="tx1"/>
                </a:solidFill>
                <a:latin typeface="+mn-lt"/>
                <a:ea typeface="+mn-ea"/>
              </a:defRPr>
            </a:lvl3pPr>
            <a:lvl4pPr marL="1254125" indent="-225425" algn="l" rtl="0" eaLnBrk="1" fontAlgn="base" hangingPunct="1">
              <a:spcBef>
                <a:spcPct val="25000"/>
              </a:spcBef>
              <a:spcAft>
                <a:spcPct val="0"/>
              </a:spcAft>
              <a:buClr>
                <a:schemeClr val="tx1"/>
              </a:buClr>
              <a:buFont typeface="Wingdings" pitchFamily="2" charset="2"/>
              <a:buChar char=""/>
              <a:defRPr sz="1400">
                <a:solidFill>
                  <a:schemeClr val="tx1"/>
                </a:solidFill>
                <a:latin typeface="+mn-lt"/>
                <a:ea typeface="+mn-ea"/>
              </a:defRPr>
            </a:lvl4pPr>
            <a:lvl5pPr marL="1600200" indent="-231775" algn="l" rtl="0" eaLnBrk="1" fontAlgn="base" hangingPunct="1">
              <a:spcBef>
                <a:spcPct val="25000"/>
              </a:spcBef>
              <a:spcAft>
                <a:spcPct val="0"/>
              </a:spcAft>
              <a:buClr>
                <a:schemeClr val="tx1"/>
              </a:buClr>
              <a:buFont typeface="Arial" pitchFamily="34" charset="0"/>
              <a:buChar char="-"/>
              <a:defRPr sz="1400">
                <a:solidFill>
                  <a:schemeClr val="tx1"/>
                </a:solidFill>
                <a:latin typeface="+mn-lt"/>
                <a:ea typeface="+mn-ea"/>
              </a:defRPr>
            </a:lvl5pPr>
            <a:lvl6pPr marL="2057400" indent="-231775" algn="l" rtl="0" eaLnBrk="1" fontAlgn="base" hangingPunct="1">
              <a:spcBef>
                <a:spcPct val="25000"/>
              </a:spcBef>
              <a:spcAft>
                <a:spcPct val="0"/>
              </a:spcAft>
              <a:buClr>
                <a:schemeClr val="tx1"/>
              </a:buClr>
              <a:buChar char="»"/>
              <a:defRPr sz="1400">
                <a:solidFill>
                  <a:schemeClr val="tx1"/>
                </a:solidFill>
                <a:latin typeface="+mn-lt"/>
                <a:ea typeface="+mn-ea"/>
              </a:defRPr>
            </a:lvl6pPr>
            <a:lvl7pPr marL="2514600" indent="-231775" algn="l" rtl="0" eaLnBrk="1" fontAlgn="base" hangingPunct="1">
              <a:spcBef>
                <a:spcPct val="25000"/>
              </a:spcBef>
              <a:spcAft>
                <a:spcPct val="0"/>
              </a:spcAft>
              <a:buClr>
                <a:schemeClr val="tx1"/>
              </a:buClr>
              <a:buChar char="»"/>
              <a:defRPr sz="1400">
                <a:solidFill>
                  <a:schemeClr val="tx1"/>
                </a:solidFill>
                <a:latin typeface="+mn-lt"/>
                <a:ea typeface="+mn-ea"/>
              </a:defRPr>
            </a:lvl7pPr>
            <a:lvl8pPr marL="2971800" indent="-231775" algn="l" rtl="0" eaLnBrk="1" fontAlgn="base" hangingPunct="1">
              <a:spcBef>
                <a:spcPct val="25000"/>
              </a:spcBef>
              <a:spcAft>
                <a:spcPct val="0"/>
              </a:spcAft>
              <a:buClr>
                <a:schemeClr val="tx1"/>
              </a:buClr>
              <a:buChar char="»"/>
              <a:defRPr sz="1400">
                <a:solidFill>
                  <a:schemeClr val="tx1"/>
                </a:solidFill>
                <a:latin typeface="+mn-lt"/>
                <a:ea typeface="+mn-ea"/>
              </a:defRPr>
            </a:lvl8pPr>
            <a:lvl9pPr marL="3429000" indent="-231775" algn="l" rtl="0" eaLnBrk="1" fontAlgn="base" hangingPunct="1">
              <a:spcBef>
                <a:spcPct val="25000"/>
              </a:spcBef>
              <a:spcAft>
                <a:spcPct val="0"/>
              </a:spcAft>
              <a:buClr>
                <a:schemeClr val="tx1"/>
              </a:buClr>
              <a:buChar char="»"/>
              <a:defRPr sz="1400">
                <a:solidFill>
                  <a:schemeClr val="tx1"/>
                </a:solidFill>
                <a:latin typeface="+mn-lt"/>
                <a:ea typeface="+mn-ea"/>
              </a:defRPr>
            </a:lvl9pPr>
          </a:lstStyle>
          <a:p>
            <a:pPr marL="0" indent="0">
              <a:buFont typeface="Wingdings" pitchFamily="2" charset="2"/>
              <a:buNone/>
            </a:pPr>
            <a:r>
              <a:rPr lang="en-IE" kern="0" dirty="0"/>
              <a:t>Apart from the regular destinations being available as part of a microservice pipeline, the following microservice destinations can send responses to microservice origins.</a:t>
            </a:r>
          </a:p>
        </p:txBody>
      </p:sp>
      <p:graphicFrame>
        <p:nvGraphicFramePr>
          <p:cNvPr id="9" name="Table 8">
            <a:extLst>
              <a:ext uri="{FF2B5EF4-FFF2-40B4-BE49-F238E27FC236}">
                <a16:creationId xmlns:a16="http://schemas.microsoft.com/office/drawing/2014/main" id="{05554EF3-F63B-448B-8860-116DD03DCED8}"/>
              </a:ext>
            </a:extLst>
          </p:cNvPr>
          <p:cNvGraphicFramePr>
            <a:graphicFrameLocks noGrp="1"/>
          </p:cNvGraphicFramePr>
          <p:nvPr>
            <p:extLst>
              <p:ext uri="{D42A27DB-BD31-4B8C-83A1-F6EECF244321}">
                <p14:modId xmlns:p14="http://schemas.microsoft.com/office/powerpoint/2010/main" val="4114989693"/>
              </p:ext>
            </p:extLst>
          </p:nvPr>
        </p:nvGraphicFramePr>
        <p:xfrm>
          <a:off x="96629" y="5208149"/>
          <a:ext cx="9509488" cy="1295400"/>
        </p:xfrm>
        <a:graphic>
          <a:graphicData uri="http://schemas.openxmlformats.org/drawingml/2006/table">
            <a:tbl>
              <a:tblPr firstRow="1" bandRow="1">
                <a:tableStyleId>{00A15C55-8517-42AA-B614-E9B94910E393}</a:tableStyleId>
              </a:tblPr>
              <a:tblGrid>
                <a:gridCol w="1685004">
                  <a:extLst>
                    <a:ext uri="{9D8B030D-6E8A-4147-A177-3AD203B41FA5}">
                      <a16:colId xmlns:a16="http://schemas.microsoft.com/office/drawing/2014/main" val="2058867873"/>
                    </a:ext>
                  </a:extLst>
                </a:gridCol>
                <a:gridCol w="7824484">
                  <a:extLst>
                    <a:ext uri="{9D8B030D-6E8A-4147-A177-3AD203B41FA5}">
                      <a16:colId xmlns:a16="http://schemas.microsoft.com/office/drawing/2014/main" val="1677205964"/>
                    </a:ext>
                  </a:extLst>
                </a:gridCol>
              </a:tblGrid>
              <a:tr h="243885">
                <a:tc>
                  <a:txBody>
                    <a:bodyPr/>
                    <a:lstStyle/>
                    <a:p>
                      <a:r>
                        <a:rPr lang="en-IE" sz="1100" dirty="0"/>
                        <a:t>Destination</a:t>
                      </a:r>
                    </a:p>
                  </a:txBody>
                  <a:tcPr/>
                </a:tc>
                <a:tc>
                  <a:txBody>
                    <a:bodyPr/>
                    <a:lstStyle/>
                    <a:p>
                      <a:r>
                        <a:rPr lang="en-IE" sz="1100" dirty="0"/>
                        <a:t>Description</a:t>
                      </a:r>
                    </a:p>
                  </a:txBody>
                  <a:tcPr/>
                </a:tc>
                <a:extLst>
                  <a:ext uri="{0D108BD9-81ED-4DB2-BD59-A6C34878D82A}">
                    <a16:rowId xmlns:a16="http://schemas.microsoft.com/office/drawing/2014/main" val="2051085046"/>
                  </a:ext>
                </a:extLst>
              </a:tr>
              <a:tr h="236700">
                <a:tc>
                  <a:txBody>
                    <a:bodyPr/>
                    <a:lstStyle/>
                    <a:p>
                      <a:r>
                        <a:rPr lang="en-IE" sz="1100" dirty="0"/>
                        <a:t>HTTP Client </a:t>
                      </a:r>
                      <a:r>
                        <a:rPr lang="en-IE" sz="1100" dirty="0" err="1"/>
                        <a:t>Dest</a:t>
                      </a:r>
                      <a:r>
                        <a:rPr lang="en-IE" sz="1100" dirty="0"/>
                        <a:t>.</a:t>
                      </a:r>
                    </a:p>
                  </a:txBody>
                  <a:tcPr/>
                </a:tc>
                <a:tc>
                  <a:txBody>
                    <a:bodyPr/>
                    <a:lstStyle/>
                    <a:p>
                      <a:r>
                        <a:rPr lang="en-IE" sz="1100" dirty="0"/>
                        <a:t>Writes data to an HTTP endpoint.</a:t>
                      </a:r>
                    </a:p>
                  </a:txBody>
                  <a:tcPr/>
                </a:tc>
                <a:extLst>
                  <a:ext uri="{0D108BD9-81ED-4DB2-BD59-A6C34878D82A}">
                    <a16:rowId xmlns:a16="http://schemas.microsoft.com/office/drawing/2014/main" val="1349729874"/>
                  </a:ext>
                </a:extLst>
              </a:tr>
              <a:tr h="251093">
                <a:tc>
                  <a:txBody>
                    <a:bodyPr/>
                    <a:lstStyle/>
                    <a:p>
                      <a:r>
                        <a:rPr lang="en-IE" sz="1100" dirty="0"/>
                        <a:t>Kafka Producer</a:t>
                      </a:r>
                    </a:p>
                  </a:txBody>
                  <a:tcPr/>
                </a:tc>
                <a:tc>
                  <a:txBody>
                    <a:bodyPr/>
                    <a:lstStyle/>
                    <a:p>
                      <a:r>
                        <a:rPr lang="en-IE" sz="1100" dirty="0"/>
                        <a:t>Writes data to a Kafka Cluster.</a:t>
                      </a:r>
                    </a:p>
                  </a:txBody>
                  <a:tcPr/>
                </a:tc>
                <a:extLst>
                  <a:ext uri="{0D108BD9-81ED-4DB2-BD59-A6C34878D82A}">
                    <a16:rowId xmlns:a16="http://schemas.microsoft.com/office/drawing/2014/main" val="3365872930"/>
                  </a:ext>
                </a:extLst>
              </a:tr>
              <a:tr h="258337">
                <a:tc>
                  <a:txBody>
                    <a:bodyPr/>
                    <a:lstStyle/>
                    <a:p>
                      <a:r>
                        <a:rPr lang="en-IE" sz="1100" dirty="0"/>
                        <a:t>Kinesis Producer</a:t>
                      </a:r>
                    </a:p>
                  </a:txBody>
                  <a:tcPr/>
                </a:tc>
                <a:tc>
                  <a:txBody>
                    <a:bodyPr/>
                    <a:lstStyle/>
                    <a:p>
                      <a:r>
                        <a:rPr lang="en-IE" sz="1100" dirty="0"/>
                        <a:t>Writes data to a Kinesis Stream.</a:t>
                      </a:r>
                    </a:p>
                  </a:txBody>
                  <a:tcPr/>
                </a:tc>
                <a:extLst>
                  <a:ext uri="{0D108BD9-81ED-4DB2-BD59-A6C34878D82A}">
                    <a16:rowId xmlns:a16="http://schemas.microsoft.com/office/drawing/2014/main" val="2792363988"/>
                  </a:ext>
                </a:extLst>
              </a:tr>
              <a:tr h="258337">
                <a:tc>
                  <a:txBody>
                    <a:bodyPr/>
                    <a:lstStyle/>
                    <a:p>
                      <a:r>
                        <a:rPr lang="en-IE" sz="1100" dirty="0"/>
                        <a:t>Send Response To</a:t>
                      </a:r>
                    </a:p>
                  </a:txBody>
                  <a:tcPr/>
                </a:tc>
                <a:tc>
                  <a:txBody>
                    <a:bodyPr/>
                    <a:lstStyle/>
                    <a:p>
                      <a:r>
                        <a:rPr lang="en-IE" sz="1100" dirty="0"/>
                        <a:t>Sends Records with the specified response to the microservice origin in the pipeline.</a:t>
                      </a:r>
                    </a:p>
                  </a:txBody>
                  <a:tcPr/>
                </a:tc>
                <a:extLst>
                  <a:ext uri="{0D108BD9-81ED-4DB2-BD59-A6C34878D82A}">
                    <a16:rowId xmlns:a16="http://schemas.microsoft.com/office/drawing/2014/main" val="3212126229"/>
                  </a:ext>
                </a:extLst>
              </a:tr>
            </a:tbl>
          </a:graphicData>
        </a:graphic>
      </p:graphicFrame>
      <p:pic>
        <p:nvPicPr>
          <p:cNvPr id="10" name="Picture 9">
            <a:extLst>
              <a:ext uri="{FF2B5EF4-FFF2-40B4-BE49-F238E27FC236}">
                <a16:creationId xmlns:a16="http://schemas.microsoft.com/office/drawing/2014/main" id="{B217E650-29CA-4043-B114-0BB411106422}"/>
              </a:ext>
            </a:extLst>
          </p:cNvPr>
          <p:cNvPicPr>
            <a:picLocks noChangeAspect="1"/>
          </p:cNvPicPr>
          <p:nvPr/>
        </p:nvPicPr>
        <p:blipFill>
          <a:blip r:embed="rId3"/>
          <a:stretch>
            <a:fillRect/>
          </a:stretch>
        </p:blipFill>
        <p:spPr>
          <a:xfrm>
            <a:off x="7565142" y="5756956"/>
            <a:ext cx="670618" cy="708721"/>
          </a:xfrm>
          <a:prstGeom prst="rect">
            <a:avLst/>
          </a:prstGeom>
        </p:spPr>
      </p:pic>
      <p:pic>
        <p:nvPicPr>
          <p:cNvPr id="11" name="Picture 10">
            <a:extLst>
              <a:ext uri="{FF2B5EF4-FFF2-40B4-BE49-F238E27FC236}">
                <a16:creationId xmlns:a16="http://schemas.microsoft.com/office/drawing/2014/main" id="{0785742C-C2C4-426C-A654-F9333A10AA95}"/>
              </a:ext>
            </a:extLst>
          </p:cNvPr>
          <p:cNvPicPr>
            <a:picLocks noChangeAspect="1"/>
          </p:cNvPicPr>
          <p:nvPr/>
        </p:nvPicPr>
        <p:blipFill>
          <a:blip r:embed="rId4"/>
          <a:stretch>
            <a:fillRect/>
          </a:stretch>
        </p:blipFill>
        <p:spPr>
          <a:xfrm>
            <a:off x="413296" y="1481921"/>
            <a:ext cx="6287045" cy="1905165"/>
          </a:xfrm>
          <a:prstGeom prst="rect">
            <a:avLst/>
          </a:prstGeom>
        </p:spPr>
      </p:pic>
    </p:spTree>
    <p:extLst>
      <p:ext uri="{BB962C8B-B14F-4D97-AF65-F5344CB8AC3E}">
        <p14:creationId xmlns:p14="http://schemas.microsoft.com/office/powerpoint/2010/main" val="1227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93A06-140E-43EE-83D4-88724F04747B}"/>
              </a:ext>
            </a:extLst>
          </p:cNvPr>
          <p:cNvSpPr>
            <a:spLocks noGrp="1"/>
          </p:cNvSpPr>
          <p:nvPr>
            <p:ph type="title"/>
          </p:nvPr>
        </p:nvSpPr>
        <p:spPr/>
        <p:txBody>
          <a:bodyPr/>
          <a:lstStyle/>
          <a:p>
            <a:r>
              <a:rPr lang="en-IE" dirty="0"/>
              <a:t>Configuring &amp; Using the Microservice Pipeline </a:t>
            </a:r>
          </a:p>
        </p:txBody>
      </p:sp>
      <p:pic>
        <p:nvPicPr>
          <p:cNvPr id="12" name="Picture 11">
            <a:extLst>
              <a:ext uri="{FF2B5EF4-FFF2-40B4-BE49-F238E27FC236}">
                <a16:creationId xmlns:a16="http://schemas.microsoft.com/office/drawing/2014/main" id="{0DC4D3C2-CE1A-45DF-92B3-129FE1A6A70A}"/>
              </a:ext>
            </a:extLst>
          </p:cNvPr>
          <p:cNvPicPr>
            <a:picLocks noChangeAspect="1"/>
          </p:cNvPicPr>
          <p:nvPr/>
        </p:nvPicPr>
        <p:blipFill>
          <a:blip r:embed="rId2"/>
          <a:stretch>
            <a:fillRect/>
          </a:stretch>
        </p:blipFill>
        <p:spPr>
          <a:xfrm>
            <a:off x="293273" y="2017405"/>
            <a:ext cx="3528366" cy="3345470"/>
          </a:xfrm>
          <a:prstGeom prst="rect">
            <a:avLst/>
          </a:prstGeom>
        </p:spPr>
      </p:pic>
      <p:sp>
        <p:nvSpPr>
          <p:cNvPr id="14" name="TextBox 13">
            <a:extLst>
              <a:ext uri="{FF2B5EF4-FFF2-40B4-BE49-F238E27FC236}">
                <a16:creationId xmlns:a16="http://schemas.microsoft.com/office/drawing/2014/main" id="{1FDAB702-83A1-43EA-91A1-88A674C46F1B}"/>
              </a:ext>
            </a:extLst>
          </p:cNvPr>
          <p:cNvSpPr txBox="1"/>
          <p:nvPr/>
        </p:nvSpPr>
        <p:spPr>
          <a:xfrm>
            <a:off x="138429" y="940187"/>
            <a:ext cx="4236926" cy="738664"/>
          </a:xfrm>
          <a:prstGeom prst="rect">
            <a:avLst/>
          </a:prstGeom>
          <a:noFill/>
        </p:spPr>
        <p:txBody>
          <a:bodyPr wrap="square" rtlCol="0">
            <a:spAutoFit/>
          </a:bodyPr>
          <a:lstStyle/>
          <a:p>
            <a:r>
              <a:rPr lang="en-IE" sz="1400" dirty="0"/>
              <a:t>When a microservice pipeline runs it automatically starts listening to the port (or WebSocket) of the origin waiting for requests.</a:t>
            </a:r>
          </a:p>
        </p:txBody>
      </p:sp>
      <p:sp>
        <p:nvSpPr>
          <p:cNvPr id="15" name="TextBox 14">
            <a:extLst>
              <a:ext uri="{FF2B5EF4-FFF2-40B4-BE49-F238E27FC236}">
                <a16:creationId xmlns:a16="http://schemas.microsoft.com/office/drawing/2014/main" id="{404429AF-366C-4610-9B76-7D770D4829E1}"/>
              </a:ext>
            </a:extLst>
          </p:cNvPr>
          <p:cNvSpPr txBox="1"/>
          <p:nvPr/>
        </p:nvSpPr>
        <p:spPr>
          <a:xfrm>
            <a:off x="4444181" y="940187"/>
            <a:ext cx="5260258" cy="738664"/>
          </a:xfrm>
          <a:prstGeom prst="rect">
            <a:avLst/>
          </a:prstGeom>
          <a:noFill/>
        </p:spPr>
        <p:txBody>
          <a:bodyPr wrap="square" rtlCol="0">
            <a:spAutoFit/>
          </a:bodyPr>
          <a:lstStyle/>
          <a:p>
            <a:r>
              <a:rPr lang="en-IE" sz="1400" dirty="0"/>
              <a:t>Use the HTTP Client Processor to call a microservice pipeline. </a:t>
            </a:r>
            <a:r>
              <a:rPr lang="en-IE" sz="1400" dirty="0">
                <a:solidFill>
                  <a:srgbClr val="FF0000"/>
                </a:solidFill>
              </a:rPr>
              <a:t>Note that it will produce a call per record. </a:t>
            </a:r>
            <a:r>
              <a:rPr lang="en-IE" sz="1400" dirty="0"/>
              <a:t>However is possible to pivot records to batch requests before the REST call.</a:t>
            </a:r>
          </a:p>
        </p:txBody>
      </p:sp>
      <p:pic>
        <p:nvPicPr>
          <p:cNvPr id="16" name="Picture 15">
            <a:extLst>
              <a:ext uri="{FF2B5EF4-FFF2-40B4-BE49-F238E27FC236}">
                <a16:creationId xmlns:a16="http://schemas.microsoft.com/office/drawing/2014/main" id="{06187294-2B05-4CE3-9214-B5E0F3C826C7}"/>
              </a:ext>
            </a:extLst>
          </p:cNvPr>
          <p:cNvPicPr>
            <a:picLocks noChangeAspect="1"/>
          </p:cNvPicPr>
          <p:nvPr/>
        </p:nvPicPr>
        <p:blipFill>
          <a:blip r:embed="rId3"/>
          <a:stretch>
            <a:fillRect/>
          </a:stretch>
        </p:blipFill>
        <p:spPr>
          <a:xfrm>
            <a:off x="138429" y="5362875"/>
            <a:ext cx="3665538" cy="1089754"/>
          </a:xfrm>
          <a:prstGeom prst="rect">
            <a:avLst/>
          </a:prstGeom>
        </p:spPr>
      </p:pic>
      <p:pic>
        <p:nvPicPr>
          <p:cNvPr id="17" name="Picture 16">
            <a:extLst>
              <a:ext uri="{FF2B5EF4-FFF2-40B4-BE49-F238E27FC236}">
                <a16:creationId xmlns:a16="http://schemas.microsoft.com/office/drawing/2014/main" id="{724B1848-0020-431C-8404-1B46B1378518}"/>
              </a:ext>
            </a:extLst>
          </p:cNvPr>
          <p:cNvPicPr>
            <a:picLocks noChangeAspect="1"/>
          </p:cNvPicPr>
          <p:nvPr/>
        </p:nvPicPr>
        <p:blipFill>
          <a:blip r:embed="rId4"/>
          <a:stretch>
            <a:fillRect/>
          </a:stretch>
        </p:blipFill>
        <p:spPr>
          <a:xfrm>
            <a:off x="4827216" y="1793538"/>
            <a:ext cx="4877223" cy="4823878"/>
          </a:xfrm>
          <a:prstGeom prst="rect">
            <a:avLst/>
          </a:prstGeom>
        </p:spPr>
      </p:pic>
      <p:pic>
        <p:nvPicPr>
          <p:cNvPr id="18" name="Picture 17">
            <a:extLst>
              <a:ext uri="{FF2B5EF4-FFF2-40B4-BE49-F238E27FC236}">
                <a16:creationId xmlns:a16="http://schemas.microsoft.com/office/drawing/2014/main" id="{CF491723-515E-4B25-9419-82E86F8C0FFE}"/>
              </a:ext>
            </a:extLst>
          </p:cNvPr>
          <p:cNvPicPr>
            <a:picLocks noChangeAspect="1"/>
          </p:cNvPicPr>
          <p:nvPr/>
        </p:nvPicPr>
        <p:blipFill>
          <a:blip r:embed="rId5"/>
          <a:stretch>
            <a:fillRect/>
          </a:stretch>
        </p:blipFill>
        <p:spPr>
          <a:xfrm>
            <a:off x="4827216" y="3024808"/>
            <a:ext cx="4900085" cy="3833192"/>
          </a:xfrm>
          <a:prstGeom prst="rect">
            <a:avLst/>
          </a:prstGeom>
        </p:spPr>
      </p:pic>
    </p:spTree>
    <p:extLst>
      <p:ext uri="{BB962C8B-B14F-4D97-AF65-F5344CB8AC3E}">
        <p14:creationId xmlns:p14="http://schemas.microsoft.com/office/powerpoint/2010/main" val="55836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4BF580E2-6A8F-42D1-BEDF-8D4C4AFAB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09" y="967018"/>
            <a:ext cx="5813482" cy="5822888"/>
          </a:xfrm>
          <a:prstGeom prst="rect">
            <a:avLst/>
          </a:prstGeom>
        </p:spPr>
      </p:pic>
      <p:sp>
        <p:nvSpPr>
          <p:cNvPr id="2" name="Title 1"/>
          <p:cNvSpPr>
            <a:spLocks noGrp="1"/>
          </p:cNvSpPr>
          <p:nvPr>
            <p:ph type="title"/>
          </p:nvPr>
        </p:nvSpPr>
        <p:spPr/>
        <p:txBody>
          <a:bodyPr/>
          <a:lstStyle/>
          <a:p>
            <a:r>
              <a:rPr lang="en-IE" dirty="0"/>
              <a:t>whoami.py</a:t>
            </a:r>
          </a:p>
        </p:txBody>
      </p:sp>
      <p:pic>
        <p:nvPicPr>
          <p:cNvPr id="1028" name="Picture 4" descr="Image result for paddy power">
            <a:extLst>
              <a:ext uri="{FF2B5EF4-FFF2-40B4-BE49-F238E27FC236}">
                <a16:creationId xmlns:a16="http://schemas.microsoft.com/office/drawing/2014/main" id="{4EDCBA8C-1044-48AD-96CA-03E8E22DDB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08673" y="5659425"/>
            <a:ext cx="440112" cy="4401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999E6CFE-ACC5-46CC-8D28-358CD3AE59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80980" y="5245620"/>
            <a:ext cx="695498" cy="2205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719D617F-F03B-497A-9FF5-0941D2614A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37783" y="4584108"/>
            <a:ext cx="468284" cy="4682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ompaq logo">
            <a:extLst>
              <a:ext uri="{FF2B5EF4-FFF2-40B4-BE49-F238E27FC236}">
                <a16:creationId xmlns:a16="http://schemas.microsoft.com/office/drawing/2014/main" id="{BC54B2AA-5229-41F4-96A6-6D306625773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17280" y="4108646"/>
            <a:ext cx="1299556" cy="4754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7761AA-C5F0-44FA-8843-C0F37A25DD85}"/>
              </a:ext>
            </a:extLst>
          </p:cNvPr>
          <p:cNvSpPr txBox="1"/>
          <p:nvPr/>
        </p:nvSpPr>
        <p:spPr>
          <a:xfrm>
            <a:off x="5430130" y="1391804"/>
            <a:ext cx="4218655" cy="1200329"/>
          </a:xfrm>
          <a:prstGeom prst="rect">
            <a:avLst/>
          </a:prstGeom>
          <a:noFill/>
        </p:spPr>
        <p:txBody>
          <a:bodyPr wrap="none" rtlCol="0">
            <a:spAutoFit/>
          </a:bodyPr>
          <a:lstStyle/>
          <a:p>
            <a:pPr algn="ctr"/>
            <a:r>
              <a:rPr lang="en-IE" i="1" dirty="0">
                <a:solidFill>
                  <a:schemeClr val="bg1"/>
                </a:solidFill>
              </a:rPr>
              <a:t>Views are my own and do not</a:t>
            </a:r>
          </a:p>
          <a:p>
            <a:pPr algn="ctr"/>
            <a:r>
              <a:rPr lang="en-IE" i="1" dirty="0">
                <a:solidFill>
                  <a:schemeClr val="bg1"/>
                </a:solidFill>
              </a:rPr>
              <a:t>represent the opinions of my</a:t>
            </a:r>
          </a:p>
          <a:p>
            <a:pPr algn="ctr"/>
            <a:r>
              <a:rPr lang="en-IE" i="1" dirty="0">
                <a:solidFill>
                  <a:schemeClr val="bg1"/>
                </a:solidFill>
              </a:rPr>
              <a:t>employer</a:t>
            </a:r>
          </a:p>
        </p:txBody>
      </p:sp>
    </p:spTree>
    <p:extLst>
      <p:ext uri="{BB962C8B-B14F-4D97-AF65-F5344CB8AC3E}">
        <p14:creationId xmlns:p14="http://schemas.microsoft.com/office/powerpoint/2010/main" val="639648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E6F20-B3FF-4FA4-A8F6-36E92B12D5D9}"/>
              </a:ext>
            </a:extLst>
          </p:cNvPr>
          <p:cNvSpPr>
            <a:spLocks noGrp="1"/>
          </p:cNvSpPr>
          <p:nvPr>
            <p:ph type="title"/>
          </p:nvPr>
        </p:nvSpPr>
        <p:spPr/>
        <p:txBody>
          <a:bodyPr/>
          <a:lstStyle/>
          <a:p>
            <a:r>
              <a:rPr lang="en-IE" dirty="0"/>
              <a:t>RESTful API</a:t>
            </a:r>
          </a:p>
        </p:txBody>
      </p:sp>
      <p:sp>
        <p:nvSpPr>
          <p:cNvPr id="3" name="Content Placeholder 2">
            <a:extLst>
              <a:ext uri="{FF2B5EF4-FFF2-40B4-BE49-F238E27FC236}">
                <a16:creationId xmlns:a16="http://schemas.microsoft.com/office/drawing/2014/main" id="{C8BD12E0-C907-4342-AD42-A2C5220E1DFE}"/>
              </a:ext>
            </a:extLst>
          </p:cNvPr>
          <p:cNvSpPr>
            <a:spLocks noGrp="1"/>
          </p:cNvSpPr>
          <p:nvPr>
            <p:ph idx="1"/>
          </p:nvPr>
        </p:nvSpPr>
        <p:spPr/>
        <p:txBody>
          <a:bodyPr/>
          <a:lstStyle/>
          <a:p>
            <a:pPr marL="0" indent="0">
              <a:buNone/>
            </a:pPr>
            <a:r>
              <a:rPr lang="en-IE" dirty="0"/>
              <a:t>Data Collectors have a fully feature RESTful API that allows you performing coming admin tasks programmatically: </a:t>
            </a:r>
          </a:p>
        </p:txBody>
      </p:sp>
      <p:sp>
        <p:nvSpPr>
          <p:cNvPr id="4" name="Rectangle 3">
            <a:extLst>
              <a:ext uri="{FF2B5EF4-FFF2-40B4-BE49-F238E27FC236}">
                <a16:creationId xmlns:a16="http://schemas.microsoft.com/office/drawing/2014/main" id="{5DAF0B59-EC2B-44EB-A6A6-E8535FF75AFB}"/>
              </a:ext>
            </a:extLst>
          </p:cNvPr>
          <p:cNvSpPr/>
          <p:nvPr/>
        </p:nvSpPr>
        <p:spPr>
          <a:xfrm>
            <a:off x="1496347" y="1758705"/>
            <a:ext cx="6284042" cy="461665"/>
          </a:xfrm>
          <a:prstGeom prst="rect">
            <a:avLst/>
          </a:prstGeom>
        </p:spPr>
        <p:txBody>
          <a:bodyPr wrap="square">
            <a:spAutoFit/>
          </a:bodyPr>
          <a:lstStyle/>
          <a:p>
            <a:r>
              <a:rPr lang="en-IE" dirty="0">
                <a:hlinkClick r:id="rId2"/>
              </a:rPr>
              <a:t>http://127.0.0.1:18630/collector/restapi</a:t>
            </a:r>
            <a:r>
              <a:rPr lang="en-IE" dirty="0"/>
              <a:t> </a:t>
            </a:r>
          </a:p>
        </p:txBody>
      </p:sp>
      <p:pic>
        <p:nvPicPr>
          <p:cNvPr id="5" name="Picture 4">
            <a:extLst>
              <a:ext uri="{FF2B5EF4-FFF2-40B4-BE49-F238E27FC236}">
                <a16:creationId xmlns:a16="http://schemas.microsoft.com/office/drawing/2014/main" id="{9EE48C6A-3D46-4B88-AEDA-C213763C1B8E}"/>
              </a:ext>
            </a:extLst>
          </p:cNvPr>
          <p:cNvPicPr>
            <a:picLocks noChangeAspect="1"/>
          </p:cNvPicPr>
          <p:nvPr/>
        </p:nvPicPr>
        <p:blipFill>
          <a:blip r:embed="rId3"/>
          <a:stretch>
            <a:fillRect/>
          </a:stretch>
        </p:blipFill>
        <p:spPr>
          <a:xfrm>
            <a:off x="575187" y="2379914"/>
            <a:ext cx="8126362" cy="4005630"/>
          </a:xfrm>
          <a:prstGeom prst="rect">
            <a:avLst/>
          </a:prstGeom>
        </p:spPr>
      </p:pic>
    </p:spTree>
    <p:extLst>
      <p:ext uri="{BB962C8B-B14F-4D97-AF65-F5344CB8AC3E}">
        <p14:creationId xmlns:p14="http://schemas.microsoft.com/office/powerpoint/2010/main" val="2392956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9FE13-1378-44D2-82D6-C3507E64F98C}"/>
              </a:ext>
            </a:extLst>
          </p:cNvPr>
          <p:cNvSpPr>
            <a:spLocks noGrp="1"/>
          </p:cNvSpPr>
          <p:nvPr>
            <p:ph type="title"/>
          </p:nvPr>
        </p:nvSpPr>
        <p:spPr/>
        <p:txBody>
          <a:bodyPr/>
          <a:lstStyle/>
          <a:p>
            <a:r>
              <a:rPr lang="en-IE" dirty="0"/>
              <a:t>Notifications</a:t>
            </a:r>
          </a:p>
        </p:txBody>
      </p:sp>
      <p:sp>
        <p:nvSpPr>
          <p:cNvPr id="3" name="Content Placeholder 2">
            <a:extLst>
              <a:ext uri="{FF2B5EF4-FFF2-40B4-BE49-F238E27FC236}">
                <a16:creationId xmlns:a16="http://schemas.microsoft.com/office/drawing/2014/main" id="{C29AF61F-98E3-4401-B71F-58E9696BDD39}"/>
              </a:ext>
            </a:extLst>
          </p:cNvPr>
          <p:cNvSpPr>
            <a:spLocks noGrp="1"/>
          </p:cNvSpPr>
          <p:nvPr>
            <p:ph idx="1"/>
          </p:nvPr>
        </p:nvSpPr>
        <p:spPr/>
        <p:txBody>
          <a:bodyPr/>
          <a:lstStyle/>
          <a:p>
            <a:pPr marL="0" indent="0">
              <a:buNone/>
            </a:pPr>
            <a:r>
              <a:rPr lang="en-IE" dirty="0"/>
              <a:t>You can configure a pipeline to send an e-mail or write to a webhook when the pipeline changes to specified states:</a:t>
            </a:r>
          </a:p>
        </p:txBody>
      </p:sp>
      <p:sp>
        <p:nvSpPr>
          <p:cNvPr id="4" name="TextBox 3">
            <a:extLst>
              <a:ext uri="{FF2B5EF4-FFF2-40B4-BE49-F238E27FC236}">
                <a16:creationId xmlns:a16="http://schemas.microsoft.com/office/drawing/2014/main" id="{1C0D71CC-5971-4854-B4B9-8B136AF3479B}"/>
              </a:ext>
            </a:extLst>
          </p:cNvPr>
          <p:cNvSpPr txBox="1"/>
          <p:nvPr/>
        </p:nvSpPr>
        <p:spPr>
          <a:xfrm>
            <a:off x="-122233" y="6001822"/>
            <a:ext cx="9428793" cy="584775"/>
          </a:xfrm>
          <a:prstGeom prst="rect">
            <a:avLst/>
          </a:prstGeom>
          <a:noFill/>
        </p:spPr>
        <p:txBody>
          <a:bodyPr wrap="square" rtlCol="0">
            <a:spAutoFit/>
          </a:bodyPr>
          <a:lstStyle/>
          <a:p>
            <a:pPr algn="ctr"/>
            <a:r>
              <a:rPr lang="en-IE" sz="1600" dirty="0">
                <a:solidFill>
                  <a:schemeClr val="tx2"/>
                </a:solidFill>
              </a:rPr>
              <a:t>To send email notifications, the email alert SDC properties must be configured by editing the $SDC_CONF/</a:t>
            </a:r>
            <a:r>
              <a:rPr lang="en-IE" sz="1600" dirty="0" err="1">
                <a:solidFill>
                  <a:schemeClr val="tx2"/>
                </a:solidFill>
              </a:rPr>
              <a:t>sdc.properties</a:t>
            </a:r>
            <a:r>
              <a:rPr lang="en-IE" sz="1600" dirty="0">
                <a:solidFill>
                  <a:schemeClr val="tx2"/>
                </a:solidFill>
              </a:rPr>
              <a:t> file</a:t>
            </a:r>
          </a:p>
        </p:txBody>
      </p:sp>
      <p:pic>
        <p:nvPicPr>
          <p:cNvPr id="5" name="Picture 4">
            <a:extLst>
              <a:ext uri="{FF2B5EF4-FFF2-40B4-BE49-F238E27FC236}">
                <a16:creationId xmlns:a16="http://schemas.microsoft.com/office/drawing/2014/main" id="{D9133324-69A4-4674-A3AB-0D5541ADDBA8}"/>
              </a:ext>
            </a:extLst>
          </p:cNvPr>
          <p:cNvPicPr>
            <a:picLocks noChangeAspect="1"/>
          </p:cNvPicPr>
          <p:nvPr/>
        </p:nvPicPr>
        <p:blipFill>
          <a:blip r:embed="rId2"/>
          <a:stretch>
            <a:fillRect/>
          </a:stretch>
        </p:blipFill>
        <p:spPr>
          <a:xfrm>
            <a:off x="2216052" y="2262917"/>
            <a:ext cx="5069842" cy="2677606"/>
          </a:xfrm>
          <a:prstGeom prst="rect">
            <a:avLst/>
          </a:prstGeom>
        </p:spPr>
      </p:pic>
    </p:spTree>
    <p:extLst>
      <p:ext uri="{BB962C8B-B14F-4D97-AF65-F5344CB8AC3E}">
        <p14:creationId xmlns:p14="http://schemas.microsoft.com/office/powerpoint/2010/main" val="613150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CC7F5-5DA7-4C2E-9A04-52B1AB697A3C}"/>
              </a:ext>
            </a:extLst>
          </p:cNvPr>
          <p:cNvSpPr>
            <a:spLocks noGrp="1"/>
          </p:cNvSpPr>
          <p:nvPr>
            <p:ph type="title"/>
          </p:nvPr>
        </p:nvSpPr>
        <p:spPr/>
        <p:txBody>
          <a:bodyPr/>
          <a:lstStyle/>
          <a:p>
            <a:r>
              <a:rPr lang="en-IE" dirty="0"/>
              <a:t>Alerts</a:t>
            </a:r>
          </a:p>
        </p:txBody>
      </p:sp>
      <p:graphicFrame>
        <p:nvGraphicFramePr>
          <p:cNvPr id="5" name="Table 4">
            <a:extLst>
              <a:ext uri="{FF2B5EF4-FFF2-40B4-BE49-F238E27FC236}">
                <a16:creationId xmlns:a16="http://schemas.microsoft.com/office/drawing/2014/main" id="{92B1E1BB-05A2-4F24-8E10-2D21A9EAC09D}"/>
              </a:ext>
            </a:extLst>
          </p:cNvPr>
          <p:cNvGraphicFramePr>
            <a:graphicFrameLocks noGrp="1"/>
          </p:cNvGraphicFramePr>
          <p:nvPr>
            <p:extLst>
              <p:ext uri="{D42A27DB-BD31-4B8C-83A1-F6EECF244321}">
                <p14:modId xmlns:p14="http://schemas.microsoft.com/office/powerpoint/2010/main" val="281975652"/>
              </p:ext>
            </p:extLst>
          </p:nvPr>
        </p:nvGraphicFramePr>
        <p:xfrm>
          <a:off x="5057002" y="3573928"/>
          <a:ext cx="4848998" cy="1658101"/>
        </p:xfrm>
        <a:graphic>
          <a:graphicData uri="http://schemas.openxmlformats.org/drawingml/2006/table">
            <a:tbl>
              <a:tblPr firstRow="1" bandRow="1">
                <a:tableStyleId>{00A15C55-8517-42AA-B614-E9B94910E393}</a:tableStyleId>
              </a:tblPr>
              <a:tblGrid>
                <a:gridCol w="1158214">
                  <a:extLst>
                    <a:ext uri="{9D8B030D-6E8A-4147-A177-3AD203B41FA5}">
                      <a16:colId xmlns:a16="http://schemas.microsoft.com/office/drawing/2014/main" val="3646464470"/>
                    </a:ext>
                  </a:extLst>
                </a:gridCol>
                <a:gridCol w="3690784">
                  <a:extLst>
                    <a:ext uri="{9D8B030D-6E8A-4147-A177-3AD203B41FA5}">
                      <a16:colId xmlns:a16="http://schemas.microsoft.com/office/drawing/2014/main" val="2058867873"/>
                    </a:ext>
                  </a:extLst>
                </a:gridCol>
              </a:tblGrid>
              <a:tr h="286501">
                <a:tc>
                  <a:txBody>
                    <a:bodyPr/>
                    <a:lstStyle/>
                    <a:p>
                      <a:r>
                        <a:rPr lang="en-IE" sz="1200" dirty="0"/>
                        <a:t>Type of Rule</a:t>
                      </a:r>
                    </a:p>
                  </a:txBody>
                  <a:tcPr/>
                </a:tc>
                <a:tc>
                  <a:txBody>
                    <a:bodyPr/>
                    <a:lstStyle/>
                    <a:p>
                      <a:r>
                        <a:rPr lang="en-IE" sz="1200" dirty="0"/>
                        <a:t>Description</a:t>
                      </a:r>
                    </a:p>
                  </a:txBody>
                  <a:tcPr/>
                </a:tc>
                <a:extLst>
                  <a:ext uri="{0D108BD9-81ED-4DB2-BD59-A6C34878D82A}">
                    <a16:rowId xmlns:a16="http://schemas.microsoft.com/office/drawing/2014/main" val="2051085046"/>
                  </a:ext>
                </a:extLst>
              </a:tr>
              <a:tr h="278445">
                <a:tc>
                  <a:txBody>
                    <a:bodyPr/>
                    <a:lstStyle/>
                    <a:p>
                      <a:r>
                        <a:rPr lang="en-IE" sz="1200" dirty="0"/>
                        <a:t>Metric</a:t>
                      </a:r>
                    </a:p>
                  </a:txBody>
                  <a:tcPr/>
                </a:tc>
                <a:tc>
                  <a:txBody>
                    <a:bodyPr/>
                    <a:lstStyle/>
                    <a:p>
                      <a:r>
                        <a:rPr lang="en-IE" sz="1200" b="0" i="0" kern="1200" dirty="0">
                          <a:solidFill>
                            <a:schemeClr val="dk1"/>
                          </a:solidFill>
                          <a:effectLst/>
                          <a:latin typeface="+mn-lt"/>
                          <a:ea typeface="+mn-ea"/>
                          <a:cs typeface="+mn-cs"/>
                        </a:rPr>
                        <a:t>Gathers statistics about the pipeline such as pipeline idle time or error record counts.</a:t>
                      </a:r>
                      <a:endParaRPr lang="en-IE" sz="1200" dirty="0"/>
                    </a:p>
                  </a:txBody>
                  <a:tcPr/>
                </a:tc>
                <a:extLst>
                  <a:ext uri="{0D108BD9-81ED-4DB2-BD59-A6C34878D82A}">
                    <a16:rowId xmlns:a16="http://schemas.microsoft.com/office/drawing/2014/main" val="1349729874"/>
                  </a:ext>
                </a:extLst>
              </a:tr>
              <a:tr h="330699">
                <a:tc>
                  <a:txBody>
                    <a:bodyPr/>
                    <a:lstStyle/>
                    <a:p>
                      <a:r>
                        <a:rPr lang="en-IE" sz="1200" dirty="0"/>
                        <a:t>Data</a:t>
                      </a:r>
                    </a:p>
                  </a:txBody>
                  <a:tcPr/>
                </a:tc>
                <a:tc>
                  <a:txBody>
                    <a:bodyPr/>
                    <a:lstStyle/>
                    <a:p>
                      <a:r>
                        <a:rPr lang="en-IE" sz="1200" dirty="0"/>
                        <a:t>Gathers details about data as it passes between two stages.</a:t>
                      </a:r>
                    </a:p>
                  </a:txBody>
                  <a:tcPr/>
                </a:tc>
                <a:extLst>
                  <a:ext uri="{0D108BD9-81ED-4DB2-BD59-A6C34878D82A}">
                    <a16:rowId xmlns:a16="http://schemas.microsoft.com/office/drawing/2014/main" val="286970910"/>
                  </a:ext>
                </a:extLst>
              </a:tr>
              <a:tr h="330699">
                <a:tc>
                  <a:txBody>
                    <a:bodyPr/>
                    <a:lstStyle/>
                    <a:p>
                      <a:r>
                        <a:rPr lang="en-IE" sz="1200" dirty="0"/>
                        <a:t>Data Drift</a:t>
                      </a:r>
                    </a:p>
                  </a:txBody>
                  <a:tcPr/>
                </a:tc>
                <a:tc>
                  <a:txBody>
                    <a:bodyPr/>
                    <a:lstStyle/>
                    <a:p>
                      <a:r>
                        <a:rPr lang="en-IE" sz="1200" dirty="0"/>
                        <a:t>Gathers details about data drift as data passes between two stages. </a:t>
                      </a:r>
                    </a:p>
                  </a:txBody>
                  <a:tcPr/>
                </a:tc>
                <a:extLst>
                  <a:ext uri="{0D108BD9-81ED-4DB2-BD59-A6C34878D82A}">
                    <a16:rowId xmlns:a16="http://schemas.microsoft.com/office/drawing/2014/main" val="2072746419"/>
                  </a:ext>
                </a:extLst>
              </a:tr>
            </a:tbl>
          </a:graphicData>
        </a:graphic>
      </p:graphicFrame>
      <p:pic>
        <p:nvPicPr>
          <p:cNvPr id="6" name="Picture 5">
            <a:extLst>
              <a:ext uri="{FF2B5EF4-FFF2-40B4-BE49-F238E27FC236}">
                <a16:creationId xmlns:a16="http://schemas.microsoft.com/office/drawing/2014/main" id="{BA1D0B60-D56C-4E1D-9ED4-4A0DEC6CC1F2}"/>
              </a:ext>
            </a:extLst>
          </p:cNvPr>
          <p:cNvPicPr>
            <a:picLocks noChangeAspect="1"/>
          </p:cNvPicPr>
          <p:nvPr/>
        </p:nvPicPr>
        <p:blipFill>
          <a:blip r:embed="rId2"/>
          <a:stretch>
            <a:fillRect/>
          </a:stretch>
        </p:blipFill>
        <p:spPr>
          <a:xfrm>
            <a:off x="212097" y="997875"/>
            <a:ext cx="9396274" cy="2286198"/>
          </a:xfrm>
          <a:prstGeom prst="rect">
            <a:avLst/>
          </a:prstGeom>
        </p:spPr>
      </p:pic>
      <p:pic>
        <p:nvPicPr>
          <p:cNvPr id="7" name="Picture 6">
            <a:extLst>
              <a:ext uri="{FF2B5EF4-FFF2-40B4-BE49-F238E27FC236}">
                <a16:creationId xmlns:a16="http://schemas.microsoft.com/office/drawing/2014/main" id="{D09C35B1-2904-4A15-8523-4F5A35FDD336}"/>
              </a:ext>
            </a:extLst>
          </p:cNvPr>
          <p:cNvPicPr>
            <a:picLocks noChangeAspect="1"/>
          </p:cNvPicPr>
          <p:nvPr/>
        </p:nvPicPr>
        <p:blipFill>
          <a:blip r:embed="rId3"/>
          <a:stretch>
            <a:fillRect/>
          </a:stretch>
        </p:blipFill>
        <p:spPr>
          <a:xfrm>
            <a:off x="212097" y="3536016"/>
            <a:ext cx="4665406" cy="2314376"/>
          </a:xfrm>
          <a:prstGeom prst="rect">
            <a:avLst/>
          </a:prstGeom>
        </p:spPr>
      </p:pic>
      <p:pic>
        <p:nvPicPr>
          <p:cNvPr id="8" name="Picture 7">
            <a:extLst>
              <a:ext uri="{FF2B5EF4-FFF2-40B4-BE49-F238E27FC236}">
                <a16:creationId xmlns:a16="http://schemas.microsoft.com/office/drawing/2014/main" id="{C9691BD0-9DED-4EF2-AF44-452787A85F1E}"/>
              </a:ext>
            </a:extLst>
          </p:cNvPr>
          <p:cNvPicPr>
            <a:picLocks noChangeAspect="1"/>
          </p:cNvPicPr>
          <p:nvPr/>
        </p:nvPicPr>
        <p:blipFill>
          <a:blip r:embed="rId4"/>
          <a:stretch>
            <a:fillRect/>
          </a:stretch>
        </p:blipFill>
        <p:spPr>
          <a:xfrm>
            <a:off x="625051" y="5949922"/>
            <a:ext cx="3680779" cy="304826"/>
          </a:xfrm>
          <a:prstGeom prst="rect">
            <a:avLst/>
          </a:prstGeom>
        </p:spPr>
      </p:pic>
      <p:pic>
        <p:nvPicPr>
          <p:cNvPr id="9" name="Picture 8">
            <a:extLst>
              <a:ext uri="{FF2B5EF4-FFF2-40B4-BE49-F238E27FC236}">
                <a16:creationId xmlns:a16="http://schemas.microsoft.com/office/drawing/2014/main" id="{8590DB7F-69B8-4B09-9B00-C7F684A7DA3C}"/>
              </a:ext>
            </a:extLst>
          </p:cNvPr>
          <p:cNvPicPr>
            <a:picLocks noChangeAspect="1"/>
          </p:cNvPicPr>
          <p:nvPr/>
        </p:nvPicPr>
        <p:blipFill>
          <a:blip r:embed="rId5"/>
          <a:stretch>
            <a:fillRect/>
          </a:stretch>
        </p:blipFill>
        <p:spPr>
          <a:xfrm>
            <a:off x="5236005" y="5521884"/>
            <a:ext cx="3779848" cy="960203"/>
          </a:xfrm>
          <a:prstGeom prst="rect">
            <a:avLst/>
          </a:prstGeom>
        </p:spPr>
      </p:pic>
      <p:sp>
        <p:nvSpPr>
          <p:cNvPr id="10" name="Rectangle: Rounded Corners 9">
            <a:extLst>
              <a:ext uri="{FF2B5EF4-FFF2-40B4-BE49-F238E27FC236}">
                <a16:creationId xmlns:a16="http://schemas.microsoft.com/office/drawing/2014/main" id="{A6F45B89-A8AB-40FB-B416-33A629D4503E}"/>
              </a:ext>
            </a:extLst>
          </p:cNvPr>
          <p:cNvSpPr/>
          <p:nvPr/>
        </p:nvSpPr>
        <p:spPr bwMode="auto">
          <a:xfrm>
            <a:off x="8042787" y="3008671"/>
            <a:ext cx="294968" cy="275401"/>
          </a:xfrm>
          <a:prstGeom prst="round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tx1"/>
              </a:solidFill>
              <a:effectLst/>
              <a:latin typeface="Arial" charset="0"/>
              <a:ea typeface="ＭＳ Ｐゴシック" pitchFamily="108" charset="-128"/>
            </a:endParaRPr>
          </a:p>
        </p:txBody>
      </p:sp>
      <p:sp>
        <p:nvSpPr>
          <p:cNvPr id="11" name="Rectangle: Rounded Corners 10">
            <a:extLst>
              <a:ext uri="{FF2B5EF4-FFF2-40B4-BE49-F238E27FC236}">
                <a16:creationId xmlns:a16="http://schemas.microsoft.com/office/drawing/2014/main" id="{E1F824D7-625D-4A9B-B9CC-5FFEF444087B}"/>
              </a:ext>
            </a:extLst>
          </p:cNvPr>
          <p:cNvSpPr/>
          <p:nvPr/>
        </p:nvSpPr>
        <p:spPr bwMode="auto">
          <a:xfrm>
            <a:off x="8868368" y="1696064"/>
            <a:ext cx="639425" cy="349046"/>
          </a:xfrm>
          <a:prstGeom prst="round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tx1"/>
              </a:solidFill>
              <a:effectLst/>
              <a:latin typeface="Arial" charset="0"/>
              <a:ea typeface="ＭＳ Ｐゴシック" pitchFamily="108" charset="-128"/>
            </a:endParaRPr>
          </a:p>
        </p:txBody>
      </p:sp>
    </p:spTree>
    <p:extLst>
      <p:ext uri="{BB962C8B-B14F-4D97-AF65-F5344CB8AC3E}">
        <p14:creationId xmlns:p14="http://schemas.microsoft.com/office/powerpoint/2010/main" val="198137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C430D-9C3A-4E99-91BD-3E90323B0285}"/>
              </a:ext>
            </a:extLst>
          </p:cNvPr>
          <p:cNvSpPr>
            <a:spLocks noGrp="1"/>
          </p:cNvSpPr>
          <p:nvPr>
            <p:ph type="title"/>
          </p:nvPr>
        </p:nvSpPr>
        <p:spPr/>
        <p:txBody>
          <a:bodyPr/>
          <a:lstStyle/>
          <a:p>
            <a:r>
              <a:rPr lang="en-IE" dirty="0"/>
              <a:t>Integration with Secrets Managers</a:t>
            </a:r>
          </a:p>
        </p:txBody>
      </p:sp>
      <p:sp>
        <p:nvSpPr>
          <p:cNvPr id="3" name="Content Placeholder 2">
            <a:extLst>
              <a:ext uri="{FF2B5EF4-FFF2-40B4-BE49-F238E27FC236}">
                <a16:creationId xmlns:a16="http://schemas.microsoft.com/office/drawing/2014/main" id="{7F46E0B0-5534-4B77-AE8D-926948CF0FF0}"/>
              </a:ext>
            </a:extLst>
          </p:cNvPr>
          <p:cNvSpPr>
            <a:spLocks noGrp="1"/>
          </p:cNvSpPr>
          <p:nvPr>
            <p:ph idx="1"/>
          </p:nvPr>
        </p:nvSpPr>
        <p:spPr/>
        <p:txBody>
          <a:bodyPr/>
          <a:lstStyle/>
          <a:p>
            <a:pPr marL="0" indent="0">
              <a:buNone/>
            </a:pPr>
            <a:r>
              <a:rPr lang="en-IE" dirty="0"/>
              <a:t>Data Pipelines often need to read/write data from systems that require credentials which need to be entered in the configurations of the stages.</a:t>
            </a:r>
          </a:p>
          <a:p>
            <a:pPr marL="0" indent="0">
              <a:buNone/>
            </a:pPr>
            <a:endParaRPr lang="en-IE" dirty="0"/>
          </a:p>
          <a:p>
            <a:pPr marL="0" indent="0">
              <a:buNone/>
            </a:pPr>
            <a:r>
              <a:rPr lang="en-IE" dirty="0"/>
              <a:t>Hard-coding those credentials in the pipelines, expose their values to any users with access to those pipelines.</a:t>
            </a:r>
          </a:p>
          <a:p>
            <a:pPr marL="0" indent="0">
              <a:buNone/>
            </a:pPr>
            <a:endParaRPr lang="en-IE" dirty="0"/>
          </a:p>
          <a:p>
            <a:pPr marL="0" indent="0">
              <a:buNone/>
            </a:pPr>
            <a:r>
              <a:rPr lang="en-IE" dirty="0"/>
              <a:t>Alternatively you can use a secret manager to securely store and access those credentials such as:</a:t>
            </a:r>
          </a:p>
          <a:p>
            <a:pPr marL="0" indent="0">
              <a:buNone/>
            </a:pPr>
            <a:endParaRPr lang="en-IE" dirty="0"/>
          </a:p>
          <a:p>
            <a:pPr marL="0" indent="0">
              <a:buNone/>
            </a:pPr>
            <a:endParaRPr lang="en-IE" dirty="0"/>
          </a:p>
          <a:p>
            <a:pPr marL="0" indent="0">
              <a:buNone/>
            </a:pPr>
            <a:endParaRPr lang="en-IE" dirty="0"/>
          </a:p>
          <a:p>
            <a:pPr marL="0" indent="0">
              <a:buNone/>
            </a:pPr>
            <a:endParaRPr lang="en-IE" dirty="0"/>
          </a:p>
          <a:p>
            <a:pPr marL="0" indent="0">
              <a:buNone/>
            </a:pPr>
            <a:endParaRPr lang="en-IE" dirty="0"/>
          </a:p>
          <a:p>
            <a:pPr marL="0" indent="0">
              <a:buNone/>
            </a:pPr>
            <a:endParaRPr lang="en-IE" dirty="0"/>
          </a:p>
          <a:p>
            <a:pPr marL="0" indent="0">
              <a:buNone/>
            </a:pPr>
            <a:endParaRPr lang="en-IE" dirty="0"/>
          </a:p>
        </p:txBody>
      </p:sp>
      <p:graphicFrame>
        <p:nvGraphicFramePr>
          <p:cNvPr id="4" name="Table 3">
            <a:extLst>
              <a:ext uri="{FF2B5EF4-FFF2-40B4-BE49-F238E27FC236}">
                <a16:creationId xmlns:a16="http://schemas.microsoft.com/office/drawing/2014/main" id="{9411136C-179C-4148-9978-4186889E19E7}"/>
              </a:ext>
            </a:extLst>
          </p:cNvPr>
          <p:cNvGraphicFramePr>
            <a:graphicFrameLocks noGrp="1"/>
          </p:cNvGraphicFramePr>
          <p:nvPr>
            <p:extLst>
              <p:ext uri="{D42A27DB-BD31-4B8C-83A1-F6EECF244321}">
                <p14:modId xmlns:p14="http://schemas.microsoft.com/office/powerpoint/2010/main" val="1053138214"/>
              </p:ext>
            </p:extLst>
          </p:nvPr>
        </p:nvGraphicFramePr>
        <p:xfrm>
          <a:off x="495300" y="2844767"/>
          <a:ext cx="1764424" cy="1520892"/>
        </p:xfrm>
        <a:graphic>
          <a:graphicData uri="http://schemas.openxmlformats.org/drawingml/2006/table">
            <a:tbl>
              <a:tblPr firstRow="1" bandRow="1">
                <a:tableStyleId>{00A15C55-8517-42AA-B614-E9B94910E393}</a:tableStyleId>
              </a:tblPr>
              <a:tblGrid>
                <a:gridCol w="1764424">
                  <a:extLst>
                    <a:ext uri="{9D8B030D-6E8A-4147-A177-3AD203B41FA5}">
                      <a16:colId xmlns:a16="http://schemas.microsoft.com/office/drawing/2014/main" val="3646464470"/>
                    </a:ext>
                  </a:extLst>
                </a:gridCol>
              </a:tblGrid>
              <a:tr h="279849">
                <a:tc>
                  <a:txBody>
                    <a:bodyPr/>
                    <a:lstStyle/>
                    <a:p>
                      <a:r>
                        <a:rPr lang="en-IE" sz="1050" dirty="0"/>
                        <a:t>Secrets Managers</a:t>
                      </a:r>
                    </a:p>
                  </a:txBody>
                  <a:tcPr/>
                </a:tc>
                <a:extLst>
                  <a:ext uri="{0D108BD9-81ED-4DB2-BD59-A6C34878D82A}">
                    <a16:rowId xmlns:a16="http://schemas.microsoft.com/office/drawing/2014/main" val="2051085046"/>
                  </a:ext>
                </a:extLst>
              </a:tr>
              <a:tr h="271980">
                <a:tc>
                  <a:txBody>
                    <a:bodyPr/>
                    <a:lstStyle/>
                    <a:p>
                      <a:r>
                        <a:rPr lang="en-IE" sz="1050" dirty="0"/>
                        <a:t>Java </a:t>
                      </a:r>
                      <a:r>
                        <a:rPr lang="en-IE" sz="1050" dirty="0" err="1"/>
                        <a:t>Keystore</a:t>
                      </a:r>
                      <a:endParaRPr lang="en-IE" sz="1050" dirty="0"/>
                    </a:p>
                  </a:txBody>
                  <a:tcPr/>
                </a:tc>
                <a:extLst>
                  <a:ext uri="{0D108BD9-81ED-4DB2-BD59-A6C34878D82A}">
                    <a16:rowId xmlns:a16="http://schemas.microsoft.com/office/drawing/2014/main" val="1349729874"/>
                  </a:ext>
                </a:extLst>
              </a:tr>
              <a:tr h="323021">
                <a:tc>
                  <a:txBody>
                    <a:bodyPr/>
                    <a:lstStyle/>
                    <a:p>
                      <a:r>
                        <a:rPr lang="en-IE" sz="1050" dirty="0" err="1"/>
                        <a:t>Hashicorp</a:t>
                      </a:r>
                      <a:r>
                        <a:rPr lang="en-IE" sz="1050" dirty="0"/>
                        <a:t> Vault</a:t>
                      </a:r>
                    </a:p>
                  </a:txBody>
                  <a:tcPr/>
                </a:tc>
                <a:extLst>
                  <a:ext uri="{0D108BD9-81ED-4DB2-BD59-A6C34878D82A}">
                    <a16:rowId xmlns:a16="http://schemas.microsoft.com/office/drawing/2014/main" val="286970910"/>
                  </a:ext>
                </a:extLst>
              </a:tr>
              <a:tr h="323021">
                <a:tc>
                  <a:txBody>
                    <a:bodyPr/>
                    <a:lstStyle/>
                    <a:p>
                      <a:r>
                        <a:rPr lang="en-IE" sz="1050" dirty="0"/>
                        <a:t>CyberArk</a:t>
                      </a:r>
                    </a:p>
                  </a:txBody>
                  <a:tcPr/>
                </a:tc>
                <a:extLst>
                  <a:ext uri="{0D108BD9-81ED-4DB2-BD59-A6C34878D82A}">
                    <a16:rowId xmlns:a16="http://schemas.microsoft.com/office/drawing/2014/main" val="2072746419"/>
                  </a:ext>
                </a:extLst>
              </a:tr>
              <a:tr h="323021">
                <a:tc>
                  <a:txBody>
                    <a:bodyPr/>
                    <a:lstStyle/>
                    <a:p>
                      <a:r>
                        <a:rPr lang="en-IE" sz="1050" dirty="0"/>
                        <a:t>Microsoft Azure Key Vault</a:t>
                      </a:r>
                    </a:p>
                  </a:txBody>
                  <a:tcPr/>
                </a:tc>
                <a:extLst>
                  <a:ext uri="{0D108BD9-81ED-4DB2-BD59-A6C34878D82A}">
                    <a16:rowId xmlns:a16="http://schemas.microsoft.com/office/drawing/2014/main" val="2769872771"/>
                  </a:ext>
                </a:extLst>
              </a:tr>
            </a:tbl>
          </a:graphicData>
        </a:graphic>
      </p:graphicFrame>
      <p:sp>
        <p:nvSpPr>
          <p:cNvPr id="5" name="TextBox 4">
            <a:extLst>
              <a:ext uri="{FF2B5EF4-FFF2-40B4-BE49-F238E27FC236}">
                <a16:creationId xmlns:a16="http://schemas.microsoft.com/office/drawing/2014/main" id="{B14FC52C-B672-489D-A1CD-BF5DC33375E2}"/>
              </a:ext>
            </a:extLst>
          </p:cNvPr>
          <p:cNvSpPr txBox="1"/>
          <p:nvPr/>
        </p:nvSpPr>
        <p:spPr>
          <a:xfrm>
            <a:off x="2624270" y="2767330"/>
            <a:ext cx="7243582" cy="738664"/>
          </a:xfrm>
          <a:prstGeom prst="rect">
            <a:avLst/>
          </a:prstGeom>
          <a:noFill/>
        </p:spPr>
        <p:txBody>
          <a:bodyPr wrap="square" rtlCol="0">
            <a:spAutoFit/>
          </a:bodyPr>
          <a:lstStyle/>
          <a:p>
            <a:r>
              <a:rPr lang="en-IE" sz="1400" b="1" i="1" dirty="0"/>
              <a:t>The Secret Manager needs to be configured in StreamSets and then it can be accessed by </a:t>
            </a:r>
            <a:r>
              <a:rPr lang="en-IE" sz="1400" b="1" i="1" dirty="0" err="1"/>
              <a:t>stagelib</a:t>
            </a:r>
            <a:r>
              <a:rPr lang="en-IE" sz="1400" b="1" i="1" dirty="0"/>
              <a:t>-cli commands &amp; </a:t>
            </a:r>
            <a:r>
              <a:rPr lang="en-IE" sz="1400" b="1" i="1" dirty="0" err="1"/>
              <a:t>sdc</a:t>
            </a:r>
            <a:r>
              <a:rPr lang="en-IE" sz="1400" b="1" i="1" dirty="0"/>
              <a:t> functions:</a:t>
            </a:r>
          </a:p>
          <a:p>
            <a:endParaRPr lang="en-IE" sz="1400" b="1" i="1" dirty="0"/>
          </a:p>
        </p:txBody>
      </p:sp>
      <p:pic>
        <p:nvPicPr>
          <p:cNvPr id="6" name="Picture 5">
            <a:extLst>
              <a:ext uri="{FF2B5EF4-FFF2-40B4-BE49-F238E27FC236}">
                <a16:creationId xmlns:a16="http://schemas.microsoft.com/office/drawing/2014/main" id="{96C8CDB8-C447-4926-B675-66F0583115BF}"/>
              </a:ext>
            </a:extLst>
          </p:cNvPr>
          <p:cNvPicPr>
            <a:picLocks noChangeAspect="1"/>
          </p:cNvPicPr>
          <p:nvPr/>
        </p:nvPicPr>
        <p:blipFill>
          <a:blip r:embed="rId2"/>
          <a:stretch>
            <a:fillRect/>
          </a:stretch>
        </p:blipFill>
        <p:spPr>
          <a:xfrm>
            <a:off x="2441997" y="3366965"/>
            <a:ext cx="7243582" cy="774070"/>
          </a:xfrm>
          <a:prstGeom prst="rect">
            <a:avLst/>
          </a:prstGeom>
        </p:spPr>
      </p:pic>
      <p:pic>
        <p:nvPicPr>
          <p:cNvPr id="7" name="Picture 6">
            <a:extLst>
              <a:ext uri="{FF2B5EF4-FFF2-40B4-BE49-F238E27FC236}">
                <a16:creationId xmlns:a16="http://schemas.microsoft.com/office/drawing/2014/main" id="{3AFDD154-12E2-426C-B8C5-A8AF6216C9BB}"/>
              </a:ext>
            </a:extLst>
          </p:cNvPr>
          <p:cNvPicPr>
            <a:picLocks noChangeAspect="1"/>
          </p:cNvPicPr>
          <p:nvPr/>
        </p:nvPicPr>
        <p:blipFill>
          <a:blip r:embed="rId3"/>
          <a:stretch>
            <a:fillRect/>
          </a:stretch>
        </p:blipFill>
        <p:spPr>
          <a:xfrm>
            <a:off x="2441997" y="4181095"/>
            <a:ext cx="6241321" cy="388654"/>
          </a:xfrm>
          <a:prstGeom prst="rect">
            <a:avLst/>
          </a:prstGeom>
        </p:spPr>
      </p:pic>
      <p:pic>
        <p:nvPicPr>
          <p:cNvPr id="8" name="Picture 7">
            <a:extLst>
              <a:ext uri="{FF2B5EF4-FFF2-40B4-BE49-F238E27FC236}">
                <a16:creationId xmlns:a16="http://schemas.microsoft.com/office/drawing/2014/main" id="{2C3EF61F-0A00-403F-AF22-3145C15AC373}"/>
              </a:ext>
            </a:extLst>
          </p:cNvPr>
          <p:cNvPicPr>
            <a:picLocks noChangeAspect="1"/>
          </p:cNvPicPr>
          <p:nvPr/>
        </p:nvPicPr>
        <p:blipFill>
          <a:blip r:embed="rId4"/>
          <a:stretch>
            <a:fillRect/>
          </a:stretch>
        </p:blipFill>
        <p:spPr>
          <a:xfrm>
            <a:off x="2441997" y="4617910"/>
            <a:ext cx="7243582" cy="809536"/>
          </a:xfrm>
          <a:prstGeom prst="rect">
            <a:avLst/>
          </a:prstGeom>
        </p:spPr>
      </p:pic>
      <p:pic>
        <p:nvPicPr>
          <p:cNvPr id="9" name="Picture 8">
            <a:extLst>
              <a:ext uri="{FF2B5EF4-FFF2-40B4-BE49-F238E27FC236}">
                <a16:creationId xmlns:a16="http://schemas.microsoft.com/office/drawing/2014/main" id="{82DBB9D0-4F2A-4C0F-8F63-D8F0F11C3E17}"/>
              </a:ext>
            </a:extLst>
          </p:cNvPr>
          <p:cNvPicPr>
            <a:picLocks noChangeAspect="1"/>
          </p:cNvPicPr>
          <p:nvPr/>
        </p:nvPicPr>
        <p:blipFill>
          <a:blip r:embed="rId5"/>
          <a:stretch>
            <a:fillRect/>
          </a:stretch>
        </p:blipFill>
        <p:spPr>
          <a:xfrm>
            <a:off x="2441997" y="5482141"/>
            <a:ext cx="4510589" cy="1382393"/>
          </a:xfrm>
          <a:prstGeom prst="rect">
            <a:avLst/>
          </a:prstGeom>
        </p:spPr>
      </p:pic>
    </p:spTree>
    <p:extLst>
      <p:ext uri="{BB962C8B-B14F-4D97-AF65-F5344CB8AC3E}">
        <p14:creationId xmlns:p14="http://schemas.microsoft.com/office/powerpoint/2010/main" val="130972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07B59-BF05-4794-9110-827FAC444C31}"/>
              </a:ext>
            </a:extLst>
          </p:cNvPr>
          <p:cNvSpPr>
            <a:spLocks noGrp="1"/>
          </p:cNvSpPr>
          <p:nvPr>
            <p:ph type="title"/>
          </p:nvPr>
        </p:nvSpPr>
        <p:spPr/>
        <p:txBody>
          <a:bodyPr/>
          <a:lstStyle/>
          <a:p>
            <a:r>
              <a:rPr lang="en-IE" dirty="0"/>
              <a:t>Advanced Topic - Custom Stages - </a:t>
            </a:r>
            <a:r>
              <a:rPr lang="en-IE" dirty="0" err="1"/>
              <a:t>Jython</a:t>
            </a:r>
            <a:endParaRPr lang="en-IE" dirty="0"/>
          </a:p>
        </p:txBody>
      </p:sp>
      <p:sp>
        <p:nvSpPr>
          <p:cNvPr id="3" name="Content Placeholder 2">
            <a:extLst>
              <a:ext uri="{FF2B5EF4-FFF2-40B4-BE49-F238E27FC236}">
                <a16:creationId xmlns:a16="http://schemas.microsoft.com/office/drawing/2014/main" id="{4A375120-AAD2-44F6-AA9A-71AB1096AF6B}"/>
              </a:ext>
            </a:extLst>
          </p:cNvPr>
          <p:cNvSpPr>
            <a:spLocks noGrp="1"/>
          </p:cNvSpPr>
          <p:nvPr>
            <p:ph idx="1"/>
          </p:nvPr>
        </p:nvSpPr>
        <p:spPr/>
        <p:txBody>
          <a:bodyPr/>
          <a:lstStyle/>
          <a:p>
            <a:pPr marL="0" indent="0">
              <a:buNone/>
            </a:pPr>
            <a:r>
              <a:rPr lang="en-IE" dirty="0"/>
              <a:t>The </a:t>
            </a:r>
            <a:r>
              <a:rPr lang="en-IE" dirty="0" err="1"/>
              <a:t>Jython</a:t>
            </a:r>
            <a:r>
              <a:rPr lang="en-IE" dirty="0"/>
              <a:t> evaluator supports calling custom code to process data using </a:t>
            </a:r>
            <a:r>
              <a:rPr lang="en-IE" dirty="0" err="1"/>
              <a:t>Jython</a:t>
            </a:r>
            <a:r>
              <a:rPr lang="en-IE" dirty="0"/>
              <a:t> 2.7.x (as of SDC 3.7.0).</a:t>
            </a:r>
          </a:p>
          <a:p>
            <a:pPr marL="0" indent="0">
              <a:buNone/>
            </a:pPr>
            <a:endParaRPr lang="en-IE" dirty="0"/>
          </a:p>
          <a:p>
            <a:pPr marL="0" indent="0">
              <a:buNone/>
            </a:pPr>
            <a:r>
              <a:rPr lang="en-IE" dirty="0"/>
              <a:t>The are 3 separate scripts that you can configure:</a:t>
            </a:r>
          </a:p>
          <a:p>
            <a:pPr marL="0" indent="0">
              <a:buNone/>
            </a:pPr>
            <a:endParaRPr lang="en-IE" dirty="0"/>
          </a:p>
          <a:p>
            <a:pPr marL="0" indent="0">
              <a:buNone/>
            </a:pPr>
            <a:endParaRPr lang="en-IE" dirty="0"/>
          </a:p>
        </p:txBody>
      </p:sp>
      <p:graphicFrame>
        <p:nvGraphicFramePr>
          <p:cNvPr id="4" name="Table 3">
            <a:extLst>
              <a:ext uri="{FF2B5EF4-FFF2-40B4-BE49-F238E27FC236}">
                <a16:creationId xmlns:a16="http://schemas.microsoft.com/office/drawing/2014/main" id="{C039D503-76CF-4B1D-8A98-000207A5DB08}"/>
              </a:ext>
            </a:extLst>
          </p:cNvPr>
          <p:cNvGraphicFramePr>
            <a:graphicFrameLocks noGrp="1"/>
          </p:cNvGraphicFramePr>
          <p:nvPr>
            <p:extLst>
              <p:ext uri="{D42A27DB-BD31-4B8C-83A1-F6EECF244321}">
                <p14:modId xmlns:p14="http://schemas.microsoft.com/office/powerpoint/2010/main" val="3029687524"/>
              </p:ext>
            </p:extLst>
          </p:nvPr>
        </p:nvGraphicFramePr>
        <p:xfrm>
          <a:off x="4562803" y="1650031"/>
          <a:ext cx="5186559" cy="1840981"/>
        </p:xfrm>
        <a:graphic>
          <a:graphicData uri="http://schemas.openxmlformats.org/drawingml/2006/table">
            <a:tbl>
              <a:tblPr firstRow="1" bandRow="1">
                <a:tableStyleId>{00A15C55-8517-42AA-B614-E9B94910E393}</a:tableStyleId>
              </a:tblPr>
              <a:tblGrid>
                <a:gridCol w="1038331">
                  <a:extLst>
                    <a:ext uri="{9D8B030D-6E8A-4147-A177-3AD203B41FA5}">
                      <a16:colId xmlns:a16="http://schemas.microsoft.com/office/drawing/2014/main" val="3646464470"/>
                    </a:ext>
                  </a:extLst>
                </a:gridCol>
                <a:gridCol w="4148228">
                  <a:extLst>
                    <a:ext uri="{9D8B030D-6E8A-4147-A177-3AD203B41FA5}">
                      <a16:colId xmlns:a16="http://schemas.microsoft.com/office/drawing/2014/main" val="2058867873"/>
                    </a:ext>
                  </a:extLst>
                </a:gridCol>
              </a:tblGrid>
              <a:tr h="286501">
                <a:tc>
                  <a:txBody>
                    <a:bodyPr/>
                    <a:lstStyle/>
                    <a:p>
                      <a:r>
                        <a:rPr lang="en-IE" sz="1200" dirty="0"/>
                        <a:t>Script</a:t>
                      </a:r>
                    </a:p>
                  </a:txBody>
                  <a:tcPr/>
                </a:tc>
                <a:tc>
                  <a:txBody>
                    <a:bodyPr/>
                    <a:lstStyle/>
                    <a:p>
                      <a:r>
                        <a:rPr lang="en-IE" sz="1200" dirty="0"/>
                        <a:t>Description</a:t>
                      </a:r>
                    </a:p>
                  </a:txBody>
                  <a:tcPr/>
                </a:tc>
                <a:extLst>
                  <a:ext uri="{0D108BD9-81ED-4DB2-BD59-A6C34878D82A}">
                    <a16:rowId xmlns:a16="http://schemas.microsoft.com/office/drawing/2014/main" val="2051085046"/>
                  </a:ext>
                </a:extLst>
              </a:tr>
              <a:tr h="278445">
                <a:tc>
                  <a:txBody>
                    <a:bodyPr/>
                    <a:lstStyle/>
                    <a:p>
                      <a:r>
                        <a:rPr lang="en-IE" sz="1200" dirty="0"/>
                        <a:t>Initialization</a:t>
                      </a:r>
                    </a:p>
                  </a:txBody>
                  <a:tcPr/>
                </a:tc>
                <a:tc>
                  <a:txBody>
                    <a:bodyPr/>
                    <a:lstStyle/>
                    <a:p>
                      <a:r>
                        <a:rPr lang="en-IE" sz="1200" b="0" i="0" kern="1200" dirty="0">
                          <a:solidFill>
                            <a:schemeClr val="dk1"/>
                          </a:solidFill>
                          <a:effectLst/>
                          <a:latin typeface="+mn-lt"/>
                          <a:ea typeface="+mn-ea"/>
                          <a:cs typeface="+mn-cs"/>
                        </a:rPr>
                        <a:t>Optional Script to set up resources or connections required by the processor. </a:t>
                      </a:r>
                      <a:r>
                        <a:rPr lang="en-IE" sz="1200" b="1" i="0" kern="1200" dirty="0">
                          <a:solidFill>
                            <a:schemeClr val="dk1"/>
                          </a:solidFill>
                          <a:effectLst/>
                          <a:latin typeface="+mn-lt"/>
                          <a:ea typeface="+mn-ea"/>
                          <a:cs typeface="+mn-cs"/>
                        </a:rPr>
                        <a:t>Runs once when the pipeline starts.</a:t>
                      </a:r>
                      <a:endParaRPr lang="en-IE" sz="1200" b="1" dirty="0"/>
                    </a:p>
                  </a:txBody>
                  <a:tcPr/>
                </a:tc>
                <a:extLst>
                  <a:ext uri="{0D108BD9-81ED-4DB2-BD59-A6C34878D82A}">
                    <a16:rowId xmlns:a16="http://schemas.microsoft.com/office/drawing/2014/main" val="1349729874"/>
                  </a:ext>
                </a:extLst>
              </a:tr>
              <a:tr h="330699">
                <a:tc>
                  <a:txBody>
                    <a:bodyPr/>
                    <a:lstStyle/>
                    <a:p>
                      <a:r>
                        <a:rPr lang="en-IE" sz="1200" dirty="0"/>
                        <a:t>Main Processing</a:t>
                      </a:r>
                    </a:p>
                  </a:txBody>
                  <a:tcPr/>
                </a:tc>
                <a:tc>
                  <a:txBody>
                    <a:bodyPr/>
                    <a:lstStyle/>
                    <a:p>
                      <a:r>
                        <a:rPr lang="en-IE" sz="1200" dirty="0"/>
                        <a:t>Main Scripts that processes data. Runs for </a:t>
                      </a:r>
                      <a:r>
                        <a:rPr lang="en-IE" sz="1200" b="1" dirty="0"/>
                        <a:t>each record or each batch</a:t>
                      </a:r>
                      <a:r>
                        <a:rPr lang="en-IE" sz="1200" b="0" dirty="0"/>
                        <a:t>.</a:t>
                      </a:r>
                      <a:endParaRPr lang="en-IE" sz="1200" b="1" dirty="0"/>
                    </a:p>
                  </a:txBody>
                  <a:tcPr/>
                </a:tc>
                <a:extLst>
                  <a:ext uri="{0D108BD9-81ED-4DB2-BD59-A6C34878D82A}">
                    <a16:rowId xmlns:a16="http://schemas.microsoft.com/office/drawing/2014/main" val="286970910"/>
                  </a:ext>
                </a:extLst>
              </a:tr>
              <a:tr h="330699">
                <a:tc>
                  <a:txBody>
                    <a:bodyPr/>
                    <a:lstStyle/>
                    <a:p>
                      <a:r>
                        <a:rPr lang="en-IE" sz="1200" dirty="0"/>
                        <a:t>Destroy</a:t>
                      </a:r>
                    </a:p>
                  </a:txBody>
                  <a:tcPr/>
                </a:tc>
                <a:tc>
                  <a:txBody>
                    <a:bodyPr/>
                    <a:lstStyle/>
                    <a:p>
                      <a:r>
                        <a:rPr lang="en-IE" sz="1200" dirty="0"/>
                        <a:t>Optionally destroy script and closes any resources or connections opened by the processor. </a:t>
                      </a:r>
                      <a:r>
                        <a:rPr lang="en-IE" sz="1200" b="1" dirty="0"/>
                        <a:t>Runs once when the pipeline stops.</a:t>
                      </a:r>
                    </a:p>
                  </a:txBody>
                  <a:tcPr/>
                </a:tc>
                <a:extLst>
                  <a:ext uri="{0D108BD9-81ED-4DB2-BD59-A6C34878D82A}">
                    <a16:rowId xmlns:a16="http://schemas.microsoft.com/office/drawing/2014/main" val="2072746419"/>
                  </a:ext>
                </a:extLst>
              </a:tr>
            </a:tbl>
          </a:graphicData>
        </a:graphic>
      </p:graphicFrame>
      <p:grpSp>
        <p:nvGrpSpPr>
          <p:cNvPr id="8" name="Group 7">
            <a:extLst>
              <a:ext uri="{FF2B5EF4-FFF2-40B4-BE49-F238E27FC236}">
                <a16:creationId xmlns:a16="http://schemas.microsoft.com/office/drawing/2014/main" id="{F84C47F2-4B02-4164-83A3-6A732475E0A9}"/>
              </a:ext>
            </a:extLst>
          </p:cNvPr>
          <p:cNvGrpSpPr/>
          <p:nvPr/>
        </p:nvGrpSpPr>
        <p:grpSpPr>
          <a:xfrm>
            <a:off x="293273" y="2809822"/>
            <a:ext cx="6780314" cy="3682343"/>
            <a:chOff x="293273" y="3175657"/>
            <a:chExt cx="6780314" cy="3682343"/>
          </a:xfrm>
        </p:grpSpPr>
        <p:pic>
          <p:nvPicPr>
            <p:cNvPr id="6" name="Picture 5">
              <a:extLst>
                <a:ext uri="{FF2B5EF4-FFF2-40B4-BE49-F238E27FC236}">
                  <a16:creationId xmlns:a16="http://schemas.microsoft.com/office/drawing/2014/main" id="{B23E8929-E920-48E1-BA29-6E74C34B98C5}"/>
                </a:ext>
              </a:extLst>
            </p:cNvPr>
            <p:cNvPicPr>
              <a:picLocks noChangeAspect="1"/>
            </p:cNvPicPr>
            <p:nvPr/>
          </p:nvPicPr>
          <p:blipFill>
            <a:blip r:embed="rId2"/>
            <a:stretch>
              <a:fillRect/>
            </a:stretch>
          </p:blipFill>
          <p:spPr>
            <a:xfrm>
              <a:off x="293273" y="3175657"/>
              <a:ext cx="3731470" cy="820797"/>
            </a:xfrm>
            <a:prstGeom prst="rect">
              <a:avLst/>
            </a:prstGeom>
          </p:spPr>
        </p:pic>
        <p:pic>
          <p:nvPicPr>
            <p:cNvPr id="7" name="Picture 6">
              <a:extLst>
                <a:ext uri="{FF2B5EF4-FFF2-40B4-BE49-F238E27FC236}">
                  <a16:creationId xmlns:a16="http://schemas.microsoft.com/office/drawing/2014/main" id="{1DA088C5-E4C1-4733-868B-8E932ED2D49D}"/>
                </a:ext>
              </a:extLst>
            </p:cNvPr>
            <p:cNvPicPr>
              <a:picLocks noChangeAspect="1"/>
            </p:cNvPicPr>
            <p:nvPr/>
          </p:nvPicPr>
          <p:blipFill>
            <a:blip r:embed="rId3"/>
            <a:stretch>
              <a:fillRect/>
            </a:stretch>
          </p:blipFill>
          <p:spPr>
            <a:xfrm>
              <a:off x="293273" y="3996454"/>
              <a:ext cx="6780314" cy="2861546"/>
            </a:xfrm>
            <a:prstGeom prst="rect">
              <a:avLst/>
            </a:prstGeom>
          </p:spPr>
        </p:pic>
      </p:grpSp>
      <p:sp>
        <p:nvSpPr>
          <p:cNvPr id="9" name="Rectangle: Rounded Corners 8">
            <a:extLst>
              <a:ext uri="{FF2B5EF4-FFF2-40B4-BE49-F238E27FC236}">
                <a16:creationId xmlns:a16="http://schemas.microsoft.com/office/drawing/2014/main" id="{5B44ACC7-7151-4923-AFD4-40A098ABD5A4}"/>
              </a:ext>
            </a:extLst>
          </p:cNvPr>
          <p:cNvSpPr/>
          <p:nvPr/>
        </p:nvSpPr>
        <p:spPr bwMode="auto">
          <a:xfrm>
            <a:off x="7347106" y="3585451"/>
            <a:ext cx="2429549" cy="2649373"/>
          </a:xfrm>
          <a:prstGeom prst="roundRect">
            <a:avLst/>
          </a:prstGeom>
          <a:solidFill>
            <a:srgbClr val="0083A9">
              <a:alpha val="74902"/>
            </a:srgb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E" sz="2000" b="1" i="0" u="none" strike="noStrike" cap="none" normalizeH="0" baseline="0" dirty="0">
                <a:ln>
                  <a:noFill/>
                </a:ln>
                <a:solidFill>
                  <a:schemeClr val="tx1"/>
                </a:solidFill>
                <a:effectLst/>
                <a:latin typeface="Arial" charset="0"/>
                <a:ea typeface="ＭＳ Ｐゴシック" pitchFamily="108" charset="-128"/>
              </a:rPr>
              <a:t>EVENT Generation</a:t>
            </a:r>
          </a:p>
          <a:p>
            <a:pPr marL="0" marR="0" indent="0" algn="ctr" defTabSz="914400" rtl="0" eaLnBrk="0" fontAlgn="base" latinLnBrk="0" hangingPunct="0">
              <a:lnSpc>
                <a:spcPct val="100000"/>
              </a:lnSpc>
              <a:spcBef>
                <a:spcPct val="0"/>
              </a:spcBef>
              <a:spcAft>
                <a:spcPct val="0"/>
              </a:spcAft>
              <a:buClrTx/>
              <a:buSzTx/>
              <a:buFontTx/>
              <a:buNone/>
              <a:tabLst/>
            </a:pPr>
            <a:endParaRPr lang="en-IE" sz="2000" dirty="0">
              <a:solidFill>
                <a:schemeClr val="tx1"/>
              </a:solidFill>
              <a:latin typeface="Arial" charset="0"/>
              <a:ea typeface="ＭＳ Ｐゴシック" pitchFamily="108" charset="-128"/>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IE" sz="1600" b="0" i="0" u="none" strike="noStrike" cap="none" normalizeH="0" baseline="0" dirty="0">
                <a:ln>
                  <a:noFill/>
                </a:ln>
                <a:solidFill>
                  <a:schemeClr val="tx1"/>
                </a:solidFill>
                <a:effectLst/>
                <a:latin typeface="Arial" charset="0"/>
                <a:ea typeface="ＭＳ Ｐゴシック" pitchFamily="108" charset="-128"/>
              </a:rPr>
              <a:t>There are functions</a:t>
            </a:r>
            <a:r>
              <a:rPr kumimoji="0" lang="en-IE" sz="1600" b="0" i="0" u="none" strike="noStrike" cap="none" normalizeH="0" dirty="0">
                <a:ln>
                  <a:noFill/>
                </a:ln>
                <a:solidFill>
                  <a:schemeClr val="tx1"/>
                </a:solidFill>
                <a:effectLst/>
                <a:latin typeface="Arial" charset="0"/>
                <a:ea typeface="ＭＳ Ｐゴシック" pitchFamily="108" charset="-128"/>
              </a:rPr>
              <a:t> to create events (</a:t>
            </a:r>
            <a:r>
              <a:rPr kumimoji="0" lang="en-IE" sz="1600" b="0" i="0" u="none" strike="noStrike" cap="none" normalizeH="0" dirty="0" err="1">
                <a:ln>
                  <a:noFill/>
                </a:ln>
                <a:solidFill>
                  <a:schemeClr val="tx1"/>
                </a:solidFill>
                <a:effectLst/>
                <a:latin typeface="Arial" charset="0"/>
                <a:ea typeface="ＭＳ Ｐゴシック" pitchFamily="108" charset="-128"/>
              </a:rPr>
              <a:t>createEvent</a:t>
            </a:r>
            <a:r>
              <a:rPr kumimoji="0" lang="en-IE" sz="1600" b="0" i="0" u="none" strike="noStrike" cap="none" normalizeH="0" dirty="0">
                <a:ln>
                  <a:noFill/>
                </a:ln>
                <a:solidFill>
                  <a:schemeClr val="tx1"/>
                </a:solidFill>
                <a:effectLst/>
                <a:latin typeface="Arial" charset="0"/>
                <a:ea typeface="ＭＳ Ｐゴシック" pitchFamily="108" charset="-128"/>
              </a:rPr>
              <a:t>) and send records to the Event output (</a:t>
            </a:r>
            <a:r>
              <a:rPr kumimoji="0" lang="en-IE" sz="1600" b="0" i="0" u="none" strike="noStrike" cap="none" normalizeH="0" dirty="0" err="1">
                <a:ln>
                  <a:noFill/>
                </a:ln>
                <a:solidFill>
                  <a:schemeClr val="tx1"/>
                </a:solidFill>
                <a:effectLst/>
                <a:latin typeface="Arial" charset="0"/>
                <a:ea typeface="ＭＳ Ｐゴシック" pitchFamily="108" charset="-128"/>
              </a:rPr>
              <a:t>toEvent</a:t>
            </a:r>
            <a:r>
              <a:rPr kumimoji="0" lang="en-IE" sz="1600" b="0" i="0" u="none" strike="noStrike" cap="none" normalizeH="0" dirty="0">
                <a:ln>
                  <a:noFill/>
                </a:ln>
                <a:solidFill>
                  <a:schemeClr val="tx1"/>
                </a:solidFill>
                <a:effectLst/>
                <a:latin typeface="Arial" charset="0"/>
                <a:ea typeface="ＭＳ Ｐゴシック" pitchFamily="108" charset="-128"/>
              </a:rPr>
              <a:t>)</a:t>
            </a:r>
            <a:endParaRPr kumimoji="0" lang="en-IE" sz="2400" b="0" i="0" u="none" strike="noStrike" cap="none" normalizeH="0" baseline="0" dirty="0">
              <a:ln>
                <a:noFill/>
              </a:ln>
              <a:solidFill>
                <a:schemeClr val="tx1"/>
              </a:solidFill>
              <a:effectLst/>
              <a:latin typeface="Arial" charset="0"/>
              <a:ea typeface="ＭＳ Ｐゴシック" pitchFamily="108" charset="-128"/>
            </a:endParaRPr>
          </a:p>
        </p:txBody>
      </p:sp>
    </p:spTree>
    <p:extLst>
      <p:ext uri="{BB962C8B-B14F-4D97-AF65-F5344CB8AC3E}">
        <p14:creationId xmlns:p14="http://schemas.microsoft.com/office/powerpoint/2010/main" val="361347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51336-7BFC-41EB-B2A4-6FCF077DE752}"/>
              </a:ext>
            </a:extLst>
          </p:cNvPr>
          <p:cNvSpPr>
            <a:spLocks noGrp="1"/>
          </p:cNvSpPr>
          <p:nvPr>
            <p:ph type="title"/>
          </p:nvPr>
        </p:nvSpPr>
        <p:spPr/>
        <p:txBody>
          <a:bodyPr/>
          <a:lstStyle/>
          <a:p>
            <a:r>
              <a:rPr lang="en-IE" dirty="0"/>
              <a:t>Advanced Topic - RPC</a:t>
            </a:r>
          </a:p>
        </p:txBody>
      </p:sp>
      <p:sp>
        <p:nvSpPr>
          <p:cNvPr id="3" name="Content Placeholder 2">
            <a:extLst>
              <a:ext uri="{FF2B5EF4-FFF2-40B4-BE49-F238E27FC236}">
                <a16:creationId xmlns:a16="http://schemas.microsoft.com/office/drawing/2014/main" id="{BFE82840-1C93-48A6-A0C1-0D5E72D3A462}"/>
              </a:ext>
            </a:extLst>
          </p:cNvPr>
          <p:cNvSpPr>
            <a:spLocks noGrp="1"/>
          </p:cNvSpPr>
          <p:nvPr>
            <p:ph idx="1"/>
          </p:nvPr>
        </p:nvSpPr>
        <p:spPr/>
        <p:txBody>
          <a:bodyPr/>
          <a:lstStyle/>
          <a:p>
            <a:pPr marL="0" indent="0">
              <a:buNone/>
            </a:pPr>
            <a:r>
              <a:rPr lang="en-IE" b="1" dirty="0"/>
              <a:t>RPC:</a:t>
            </a:r>
            <a:r>
              <a:rPr lang="en-IE" dirty="0"/>
              <a:t> Remote Protocol Calls enables a pipeline to pass data to another pipeline without writing to any intermediary system in the same machine, over the network or through the public internet (option to enable SSL/TLS).</a:t>
            </a:r>
          </a:p>
          <a:p>
            <a:pPr marL="0" indent="0">
              <a:buNone/>
            </a:pPr>
            <a:endParaRPr lang="en-IE" dirty="0"/>
          </a:p>
          <a:p>
            <a:pPr marL="0" indent="0">
              <a:buNone/>
            </a:pPr>
            <a:endParaRPr lang="en-IE" dirty="0"/>
          </a:p>
          <a:p>
            <a:pPr marL="0" indent="0">
              <a:buNone/>
            </a:pPr>
            <a:endParaRPr lang="en-IE" dirty="0"/>
          </a:p>
          <a:p>
            <a:pPr marL="0" indent="0">
              <a:buNone/>
            </a:pPr>
            <a:endParaRPr lang="en-IE" dirty="0"/>
          </a:p>
          <a:p>
            <a:pPr marL="0" indent="0">
              <a:buNone/>
            </a:pPr>
            <a:endParaRPr lang="en-IE" dirty="0"/>
          </a:p>
          <a:p>
            <a:pPr marL="0" indent="0">
              <a:buNone/>
            </a:pPr>
            <a:endParaRPr lang="en-IE" dirty="0"/>
          </a:p>
          <a:p>
            <a:pPr marL="0" indent="0">
              <a:buNone/>
            </a:pPr>
            <a:endParaRPr lang="en-IE" dirty="0"/>
          </a:p>
          <a:p>
            <a:pPr marL="0" indent="0">
              <a:buNone/>
            </a:pPr>
            <a:endParaRPr lang="en-IE" dirty="0"/>
          </a:p>
          <a:p>
            <a:pPr marL="0" indent="0">
              <a:buNone/>
            </a:pPr>
            <a:endParaRPr lang="en-IE" dirty="0"/>
          </a:p>
          <a:p>
            <a:pPr marL="0" indent="0">
              <a:buNone/>
            </a:pPr>
            <a:r>
              <a:rPr lang="en-IE" dirty="0"/>
              <a:t>The </a:t>
            </a:r>
            <a:r>
              <a:rPr lang="en-IE" b="1" dirty="0"/>
              <a:t>SDC RPC destination </a:t>
            </a:r>
            <a:r>
              <a:rPr lang="en-IE" dirty="0"/>
              <a:t>and </a:t>
            </a:r>
            <a:r>
              <a:rPr lang="en-IE" b="1" dirty="0"/>
              <a:t>SDC RPC origin </a:t>
            </a:r>
            <a:r>
              <a:rPr lang="en-IE" dirty="0"/>
              <a:t>enable you to pass data securely from one pipeline to another, effectively like </a:t>
            </a:r>
            <a:r>
              <a:rPr lang="en-IE" b="1" dirty="0"/>
              <a:t>creating a single pipeline that spans a network</a:t>
            </a:r>
            <a:r>
              <a:rPr lang="en-IE" dirty="0"/>
              <a:t>.</a:t>
            </a:r>
          </a:p>
        </p:txBody>
      </p:sp>
      <p:pic>
        <p:nvPicPr>
          <p:cNvPr id="1026" name="Picture 2" descr="https://streamsets.com/documentation/datacollector/3.6.0/help/datacollector/UserGuide/Graphics/SDC_RPCpipelines.png">
            <a:extLst>
              <a:ext uri="{FF2B5EF4-FFF2-40B4-BE49-F238E27FC236}">
                <a16:creationId xmlns:a16="http://schemas.microsoft.com/office/drawing/2014/main" id="{597EF076-9921-45C4-9F97-E2A8DA2C9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883762"/>
            <a:ext cx="8915400" cy="22502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47C678A-2D12-47F6-A00C-3963E4FB7891}"/>
              </a:ext>
            </a:extLst>
          </p:cNvPr>
          <p:cNvPicPr>
            <a:picLocks noChangeAspect="1"/>
          </p:cNvPicPr>
          <p:nvPr/>
        </p:nvPicPr>
        <p:blipFill>
          <a:blip r:embed="rId3"/>
          <a:stretch>
            <a:fillRect/>
          </a:stretch>
        </p:blipFill>
        <p:spPr>
          <a:xfrm>
            <a:off x="188991" y="4873218"/>
            <a:ext cx="5654761" cy="1466472"/>
          </a:xfrm>
          <a:prstGeom prst="rect">
            <a:avLst/>
          </a:prstGeom>
        </p:spPr>
      </p:pic>
      <p:pic>
        <p:nvPicPr>
          <p:cNvPr id="5" name="Picture 4">
            <a:extLst>
              <a:ext uri="{FF2B5EF4-FFF2-40B4-BE49-F238E27FC236}">
                <a16:creationId xmlns:a16="http://schemas.microsoft.com/office/drawing/2014/main" id="{CE43C68A-1000-4D9A-A37B-AB675DE3F232}"/>
              </a:ext>
            </a:extLst>
          </p:cNvPr>
          <p:cNvPicPr>
            <a:picLocks noChangeAspect="1"/>
          </p:cNvPicPr>
          <p:nvPr/>
        </p:nvPicPr>
        <p:blipFill>
          <a:blip r:embed="rId4"/>
          <a:stretch>
            <a:fillRect/>
          </a:stretch>
        </p:blipFill>
        <p:spPr>
          <a:xfrm>
            <a:off x="6591013" y="4977749"/>
            <a:ext cx="3314987" cy="1257409"/>
          </a:xfrm>
          <a:prstGeom prst="rect">
            <a:avLst/>
          </a:prstGeom>
        </p:spPr>
      </p:pic>
    </p:spTree>
    <p:extLst>
      <p:ext uri="{BB962C8B-B14F-4D97-AF65-F5344CB8AC3E}">
        <p14:creationId xmlns:p14="http://schemas.microsoft.com/office/powerpoint/2010/main" val="4038248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78D02-C5EC-41A8-8B37-3F4DB0769A61}"/>
              </a:ext>
            </a:extLst>
          </p:cNvPr>
          <p:cNvSpPr>
            <a:spLocks noGrp="1"/>
          </p:cNvSpPr>
          <p:nvPr>
            <p:ph type="title"/>
          </p:nvPr>
        </p:nvSpPr>
        <p:spPr/>
        <p:txBody>
          <a:bodyPr/>
          <a:lstStyle/>
          <a:p>
            <a:r>
              <a:rPr lang="en-IE" dirty="0"/>
              <a:t>Advance Topics – RPC Patterns</a:t>
            </a:r>
          </a:p>
        </p:txBody>
      </p:sp>
      <p:pic>
        <p:nvPicPr>
          <p:cNvPr id="2050" name="Picture 2" descr="https://streamsets.com/documentation/datacollector/3.6.0/help/datacollector/UserGuide/Graphics/SDC_RPCarch-oneSet.png">
            <a:extLst>
              <a:ext uri="{FF2B5EF4-FFF2-40B4-BE49-F238E27FC236}">
                <a16:creationId xmlns:a16="http://schemas.microsoft.com/office/drawing/2014/main" id="{6922F0B5-EA71-496E-8851-3E7DF11DA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271" y="1472555"/>
            <a:ext cx="3872405" cy="23203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166B63-521E-40C3-93E9-D714504365B0}"/>
              </a:ext>
            </a:extLst>
          </p:cNvPr>
          <p:cNvSpPr txBox="1"/>
          <p:nvPr/>
        </p:nvSpPr>
        <p:spPr>
          <a:xfrm>
            <a:off x="512562" y="1010890"/>
            <a:ext cx="3433825" cy="461665"/>
          </a:xfrm>
          <a:prstGeom prst="rect">
            <a:avLst/>
          </a:prstGeom>
          <a:noFill/>
        </p:spPr>
        <p:txBody>
          <a:bodyPr wrap="none" rtlCol="0">
            <a:spAutoFit/>
          </a:bodyPr>
          <a:lstStyle/>
          <a:p>
            <a:r>
              <a:rPr lang="en-IE" dirty="0"/>
              <a:t>Downstream Availability</a:t>
            </a:r>
          </a:p>
        </p:txBody>
      </p:sp>
      <p:pic>
        <p:nvPicPr>
          <p:cNvPr id="2052" name="Picture 4" descr="https://streamsets.com/documentation/datacollector/3.6.0/help/datacollector/UserGuide/Graphics/SDC_RPCarch-manySets.png">
            <a:extLst>
              <a:ext uri="{FF2B5EF4-FFF2-40B4-BE49-F238E27FC236}">
                <a16:creationId xmlns:a16="http://schemas.microsoft.com/office/drawing/2014/main" id="{236A151F-DAE8-4FF6-A370-759DFF571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830" y="1472555"/>
            <a:ext cx="4396608" cy="39402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9483BE0-6301-4A2D-A1E8-774D59AF597F}"/>
              </a:ext>
            </a:extLst>
          </p:cNvPr>
          <p:cNvSpPr txBox="1"/>
          <p:nvPr/>
        </p:nvSpPr>
        <p:spPr>
          <a:xfrm>
            <a:off x="4909171" y="1010890"/>
            <a:ext cx="4416594" cy="461665"/>
          </a:xfrm>
          <a:prstGeom prst="rect">
            <a:avLst/>
          </a:prstGeom>
          <a:noFill/>
        </p:spPr>
        <p:txBody>
          <a:bodyPr wrap="none" rtlCol="0">
            <a:spAutoFit/>
          </a:bodyPr>
          <a:lstStyle/>
          <a:p>
            <a:r>
              <a:rPr lang="en-IE" dirty="0"/>
              <a:t>Load Balancing &amp; Redundancy</a:t>
            </a:r>
          </a:p>
        </p:txBody>
      </p:sp>
    </p:spTree>
    <p:extLst>
      <p:ext uri="{BB962C8B-B14F-4D97-AF65-F5344CB8AC3E}">
        <p14:creationId xmlns:p14="http://schemas.microsoft.com/office/powerpoint/2010/main" val="1990250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51336-7BFC-41EB-B2A4-6FCF077DE752}"/>
              </a:ext>
            </a:extLst>
          </p:cNvPr>
          <p:cNvSpPr>
            <a:spLocks noGrp="1"/>
          </p:cNvSpPr>
          <p:nvPr>
            <p:ph type="title"/>
          </p:nvPr>
        </p:nvSpPr>
        <p:spPr/>
        <p:txBody>
          <a:bodyPr/>
          <a:lstStyle/>
          <a:p>
            <a:r>
              <a:rPr lang="en-IE" dirty="0"/>
              <a:t>Advanced Topic – Installing Libraries</a:t>
            </a:r>
          </a:p>
        </p:txBody>
      </p:sp>
      <p:sp>
        <p:nvSpPr>
          <p:cNvPr id="3" name="Content Placeholder 2">
            <a:extLst>
              <a:ext uri="{FF2B5EF4-FFF2-40B4-BE49-F238E27FC236}">
                <a16:creationId xmlns:a16="http://schemas.microsoft.com/office/drawing/2014/main" id="{BFE82840-1C93-48A6-A0C1-0D5E72D3A462}"/>
              </a:ext>
            </a:extLst>
          </p:cNvPr>
          <p:cNvSpPr>
            <a:spLocks noGrp="1"/>
          </p:cNvSpPr>
          <p:nvPr>
            <p:ph idx="1"/>
          </p:nvPr>
        </p:nvSpPr>
        <p:spPr>
          <a:xfrm>
            <a:off x="495300" y="1144588"/>
            <a:ext cx="8915400" cy="4722812"/>
          </a:xfrm>
        </p:spPr>
        <p:txBody>
          <a:bodyPr/>
          <a:lstStyle/>
          <a:p>
            <a:pPr marL="0" indent="0">
              <a:buNone/>
            </a:pPr>
            <a:r>
              <a:rPr lang="en-IE" dirty="0"/>
              <a:t>Install additional stage libraries to use stages that are not included in the core RPM or core </a:t>
            </a:r>
            <a:r>
              <a:rPr lang="en-IE" dirty="0" err="1"/>
              <a:t>tarball</a:t>
            </a:r>
            <a:r>
              <a:rPr lang="en-IE" dirty="0"/>
              <a:t> installation of Data Collector.</a:t>
            </a:r>
          </a:p>
          <a:p>
            <a:pPr marL="0" indent="0">
              <a:buNone/>
            </a:pPr>
            <a:endParaRPr lang="en-IE" dirty="0"/>
          </a:p>
          <a:p>
            <a:pPr marL="0" indent="0">
              <a:buNone/>
            </a:pPr>
            <a:r>
              <a:rPr lang="en-IE" dirty="0"/>
              <a:t>Go to package manager         then in the settings          click “SDC Directories”:</a:t>
            </a:r>
          </a:p>
          <a:p>
            <a:pPr marL="0" indent="0">
              <a:buNone/>
            </a:pPr>
            <a:endParaRPr lang="en-IE" dirty="0"/>
          </a:p>
          <a:p>
            <a:pPr marL="0" indent="0">
              <a:buNone/>
            </a:pPr>
            <a:r>
              <a:rPr lang="en-IE" dirty="0"/>
              <a:t>SSH into the SDC and in that directory you can run the                                                commands:</a:t>
            </a:r>
          </a:p>
          <a:p>
            <a:pPr marL="0" indent="0">
              <a:buNone/>
            </a:pPr>
            <a:endParaRPr lang="en-IE" dirty="0"/>
          </a:p>
          <a:p>
            <a:pPr marL="0" indent="0">
              <a:buNone/>
            </a:pPr>
            <a:endParaRPr lang="en-IE" dirty="0"/>
          </a:p>
        </p:txBody>
      </p:sp>
      <p:pic>
        <p:nvPicPr>
          <p:cNvPr id="4" name="Picture 3">
            <a:extLst>
              <a:ext uri="{FF2B5EF4-FFF2-40B4-BE49-F238E27FC236}">
                <a16:creationId xmlns:a16="http://schemas.microsoft.com/office/drawing/2014/main" id="{E9515A4E-6C81-4F8A-B286-1A628B681A03}"/>
              </a:ext>
            </a:extLst>
          </p:cNvPr>
          <p:cNvPicPr>
            <a:picLocks noChangeAspect="1"/>
          </p:cNvPicPr>
          <p:nvPr/>
        </p:nvPicPr>
        <p:blipFill>
          <a:blip r:embed="rId2"/>
          <a:stretch>
            <a:fillRect/>
          </a:stretch>
        </p:blipFill>
        <p:spPr>
          <a:xfrm>
            <a:off x="2490153" y="1914844"/>
            <a:ext cx="259102" cy="190517"/>
          </a:xfrm>
          <a:prstGeom prst="rect">
            <a:avLst/>
          </a:prstGeom>
        </p:spPr>
      </p:pic>
      <p:pic>
        <p:nvPicPr>
          <p:cNvPr id="5" name="Picture 4">
            <a:extLst>
              <a:ext uri="{FF2B5EF4-FFF2-40B4-BE49-F238E27FC236}">
                <a16:creationId xmlns:a16="http://schemas.microsoft.com/office/drawing/2014/main" id="{ECD12298-595B-4330-AE20-C19B226EA1DF}"/>
              </a:ext>
            </a:extLst>
          </p:cNvPr>
          <p:cNvPicPr>
            <a:picLocks noChangeAspect="1"/>
          </p:cNvPicPr>
          <p:nvPr/>
        </p:nvPicPr>
        <p:blipFill>
          <a:blip r:embed="rId3"/>
          <a:stretch>
            <a:fillRect/>
          </a:stretch>
        </p:blipFill>
        <p:spPr>
          <a:xfrm>
            <a:off x="4400423" y="1907223"/>
            <a:ext cx="350550" cy="205758"/>
          </a:xfrm>
          <a:prstGeom prst="rect">
            <a:avLst/>
          </a:prstGeom>
        </p:spPr>
      </p:pic>
      <p:pic>
        <p:nvPicPr>
          <p:cNvPr id="6" name="Picture 5">
            <a:extLst>
              <a:ext uri="{FF2B5EF4-FFF2-40B4-BE49-F238E27FC236}">
                <a16:creationId xmlns:a16="http://schemas.microsoft.com/office/drawing/2014/main" id="{DF2130C2-6A0B-469B-8FE4-C3F23E325865}"/>
              </a:ext>
            </a:extLst>
          </p:cNvPr>
          <p:cNvPicPr>
            <a:picLocks noChangeAspect="1"/>
          </p:cNvPicPr>
          <p:nvPr/>
        </p:nvPicPr>
        <p:blipFill>
          <a:blip r:embed="rId4"/>
          <a:stretch>
            <a:fillRect/>
          </a:stretch>
        </p:blipFill>
        <p:spPr>
          <a:xfrm>
            <a:off x="6929042" y="1703976"/>
            <a:ext cx="1912786" cy="518205"/>
          </a:xfrm>
          <a:prstGeom prst="rect">
            <a:avLst/>
          </a:prstGeom>
        </p:spPr>
      </p:pic>
      <p:sp>
        <p:nvSpPr>
          <p:cNvPr id="7" name="Rectangle 1">
            <a:extLst>
              <a:ext uri="{FF2B5EF4-FFF2-40B4-BE49-F238E27FC236}">
                <a16:creationId xmlns:a16="http://schemas.microsoft.com/office/drawing/2014/main" id="{20040490-3EFC-40AB-AB8B-FD75C88EF415}"/>
              </a:ext>
            </a:extLst>
          </p:cNvPr>
          <p:cNvSpPr>
            <a:spLocks noChangeArrowheads="1"/>
          </p:cNvSpPr>
          <p:nvPr/>
        </p:nvSpPr>
        <p:spPr bwMode="auto">
          <a:xfrm>
            <a:off x="4879428" y="2424580"/>
            <a:ext cx="2130875" cy="23337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174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bin/</a:t>
            </a:r>
            <a:r>
              <a:rPr kumimoji="0" lang="en-US" altLang="en-US" sz="11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streamsets</a:t>
            </a:r>
            <a:r>
              <a:rPr kumimoji="0" lang="en-US" altLang="en-US" sz="11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333333"/>
                </a:solidFill>
                <a:effectLst/>
                <a:latin typeface="Courier New" panose="02070309020205020404" pitchFamily="49" charset="0"/>
                <a:cs typeface="Courier New" panose="02070309020205020404" pitchFamily="49" charset="0"/>
              </a:rPr>
              <a:t>stagelibs</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8DE5DFC3-4331-4C9E-B5A7-33369F2363AD}"/>
              </a:ext>
            </a:extLst>
          </p:cNvPr>
          <p:cNvPicPr>
            <a:picLocks noChangeAspect="1"/>
          </p:cNvPicPr>
          <p:nvPr/>
        </p:nvPicPr>
        <p:blipFill>
          <a:blip r:embed="rId5"/>
          <a:stretch>
            <a:fillRect/>
          </a:stretch>
        </p:blipFill>
        <p:spPr>
          <a:xfrm>
            <a:off x="907568" y="5713412"/>
            <a:ext cx="8090864" cy="1102982"/>
          </a:xfrm>
          <a:prstGeom prst="rect">
            <a:avLst/>
          </a:prstGeom>
        </p:spPr>
      </p:pic>
      <p:pic>
        <p:nvPicPr>
          <p:cNvPr id="10" name="Picture 9">
            <a:extLst>
              <a:ext uri="{FF2B5EF4-FFF2-40B4-BE49-F238E27FC236}">
                <a16:creationId xmlns:a16="http://schemas.microsoft.com/office/drawing/2014/main" id="{4B1767AD-12CA-4175-B98A-8B6F6816E580}"/>
              </a:ext>
            </a:extLst>
          </p:cNvPr>
          <p:cNvPicPr>
            <a:picLocks noChangeAspect="1"/>
          </p:cNvPicPr>
          <p:nvPr/>
        </p:nvPicPr>
        <p:blipFill>
          <a:blip r:embed="rId6"/>
          <a:stretch>
            <a:fillRect/>
          </a:stretch>
        </p:blipFill>
        <p:spPr>
          <a:xfrm>
            <a:off x="1258837" y="2781569"/>
            <a:ext cx="7388326" cy="2766178"/>
          </a:xfrm>
          <a:prstGeom prst="rect">
            <a:avLst/>
          </a:prstGeom>
        </p:spPr>
      </p:pic>
    </p:spTree>
    <p:extLst>
      <p:ext uri="{BB962C8B-B14F-4D97-AF65-F5344CB8AC3E}">
        <p14:creationId xmlns:p14="http://schemas.microsoft.com/office/powerpoint/2010/main" val="693699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99F12-D0D9-48AE-91B3-8F2D1E20C21A}"/>
              </a:ext>
            </a:extLst>
          </p:cNvPr>
          <p:cNvSpPr>
            <a:spLocks noGrp="1"/>
          </p:cNvSpPr>
          <p:nvPr>
            <p:ph type="title"/>
          </p:nvPr>
        </p:nvSpPr>
        <p:spPr/>
        <p:txBody>
          <a:bodyPr/>
          <a:lstStyle/>
          <a:p>
            <a:r>
              <a:rPr lang="en-IE" dirty="0"/>
              <a:t>Enterprise Features</a:t>
            </a:r>
          </a:p>
        </p:txBody>
      </p:sp>
      <p:pic>
        <p:nvPicPr>
          <p:cNvPr id="4" name="Picture 3">
            <a:extLst>
              <a:ext uri="{FF2B5EF4-FFF2-40B4-BE49-F238E27FC236}">
                <a16:creationId xmlns:a16="http://schemas.microsoft.com/office/drawing/2014/main" id="{F7C92C17-1F6B-4B92-809C-BA027D4B5A5F}"/>
              </a:ext>
            </a:extLst>
          </p:cNvPr>
          <p:cNvPicPr>
            <a:picLocks noChangeAspect="1"/>
          </p:cNvPicPr>
          <p:nvPr/>
        </p:nvPicPr>
        <p:blipFill>
          <a:blip r:embed="rId2"/>
          <a:stretch>
            <a:fillRect/>
          </a:stretch>
        </p:blipFill>
        <p:spPr>
          <a:xfrm>
            <a:off x="181791" y="979844"/>
            <a:ext cx="4423834" cy="1558396"/>
          </a:xfrm>
          <a:prstGeom prst="rect">
            <a:avLst/>
          </a:prstGeom>
        </p:spPr>
      </p:pic>
      <p:pic>
        <p:nvPicPr>
          <p:cNvPr id="7" name="Picture 6">
            <a:extLst>
              <a:ext uri="{FF2B5EF4-FFF2-40B4-BE49-F238E27FC236}">
                <a16:creationId xmlns:a16="http://schemas.microsoft.com/office/drawing/2014/main" id="{D1B502C0-F8D8-4D0D-BF58-B9A79C78D318}"/>
              </a:ext>
            </a:extLst>
          </p:cNvPr>
          <p:cNvPicPr>
            <a:picLocks noChangeAspect="1"/>
          </p:cNvPicPr>
          <p:nvPr/>
        </p:nvPicPr>
        <p:blipFill>
          <a:blip r:embed="rId3"/>
          <a:stretch>
            <a:fillRect/>
          </a:stretch>
        </p:blipFill>
        <p:spPr>
          <a:xfrm>
            <a:off x="181791" y="3544382"/>
            <a:ext cx="5703266" cy="3355658"/>
          </a:xfrm>
          <a:prstGeom prst="rect">
            <a:avLst/>
          </a:prstGeom>
        </p:spPr>
      </p:pic>
      <p:pic>
        <p:nvPicPr>
          <p:cNvPr id="6" name="Picture 5">
            <a:extLst>
              <a:ext uri="{FF2B5EF4-FFF2-40B4-BE49-F238E27FC236}">
                <a16:creationId xmlns:a16="http://schemas.microsoft.com/office/drawing/2014/main" id="{D9231BFE-8172-42C0-982C-1A66A3F8BCA3}"/>
              </a:ext>
            </a:extLst>
          </p:cNvPr>
          <p:cNvPicPr>
            <a:picLocks noChangeAspect="1"/>
          </p:cNvPicPr>
          <p:nvPr/>
        </p:nvPicPr>
        <p:blipFill>
          <a:blip r:embed="rId4"/>
          <a:stretch>
            <a:fillRect/>
          </a:stretch>
        </p:blipFill>
        <p:spPr>
          <a:xfrm>
            <a:off x="5066809" y="989675"/>
            <a:ext cx="4657400" cy="1749158"/>
          </a:xfrm>
          <a:prstGeom prst="rect">
            <a:avLst/>
          </a:prstGeom>
        </p:spPr>
      </p:pic>
      <p:pic>
        <p:nvPicPr>
          <p:cNvPr id="5" name="Picture 4">
            <a:extLst>
              <a:ext uri="{FF2B5EF4-FFF2-40B4-BE49-F238E27FC236}">
                <a16:creationId xmlns:a16="http://schemas.microsoft.com/office/drawing/2014/main" id="{CC1C9CEE-7E08-43BB-99B1-608BD09F77FA}"/>
              </a:ext>
            </a:extLst>
          </p:cNvPr>
          <p:cNvPicPr>
            <a:picLocks noChangeAspect="1"/>
          </p:cNvPicPr>
          <p:nvPr/>
        </p:nvPicPr>
        <p:blipFill>
          <a:blip r:embed="rId5"/>
          <a:stretch>
            <a:fillRect/>
          </a:stretch>
        </p:blipFill>
        <p:spPr>
          <a:xfrm>
            <a:off x="5059412" y="2692585"/>
            <a:ext cx="4846588" cy="1326146"/>
          </a:xfrm>
          <a:prstGeom prst="rect">
            <a:avLst/>
          </a:prstGeom>
        </p:spPr>
      </p:pic>
      <p:pic>
        <p:nvPicPr>
          <p:cNvPr id="10" name="Picture 9">
            <a:extLst>
              <a:ext uri="{FF2B5EF4-FFF2-40B4-BE49-F238E27FC236}">
                <a16:creationId xmlns:a16="http://schemas.microsoft.com/office/drawing/2014/main" id="{9261DB4C-E814-42D6-83CB-2BEF637B4E39}"/>
              </a:ext>
            </a:extLst>
          </p:cNvPr>
          <p:cNvPicPr>
            <a:picLocks noChangeAspect="1"/>
          </p:cNvPicPr>
          <p:nvPr/>
        </p:nvPicPr>
        <p:blipFill>
          <a:blip r:embed="rId6"/>
          <a:stretch>
            <a:fillRect/>
          </a:stretch>
        </p:blipFill>
        <p:spPr>
          <a:xfrm>
            <a:off x="6655981" y="4292994"/>
            <a:ext cx="2080440" cy="2034716"/>
          </a:xfrm>
          <a:prstGeom prst="rect">
            <a:avLst/>
          </a:prstGeom>
        </p:spPr>
      </p:pic>
      <p:sp>
        <p:nvSpPr>
          <p:cNvPr id="11" name="TextBox 10">
            <a:extLst>
              <a:ext uri="{FF2B5EF4-FFF2-40B4-BE49-F238E27FC236}">
                <a16:creationId xmlns:a16="http://schemas.microsoft.com/office/drawing/2014/main" id="{193DAE0E-DBEE-4A55-B068-5401C6382B9C}"/>
              </a:ext>
            </a:extLst>
          </p:cNvPr>
          <p:cNvSpPr txBox="1"/>
          <p:nvPr/>
        </p:nvSpPr>
        <p:spPr>
          <a:xfrm>
            <a:off x="181792" y="2476278"/>
            <a:ext cx="4657400" cy="1077218"/>
          </a:xfrm>
          <a:prstGeom prst="rect">
            <a:avLst/>
          </a:prstGeom>
          <a:noFill/>
        </p:spPr>
        <p:txBody>
          <a:bodyPr wrap="square" rtlCol="0">
            <a:spAutoFit/>
          </a:bodyPr>
          <a:lstStyle/>
          <a:p>
            <a:r>
              <a:rPr lang="en-IE" sz="2000" b="1" i="1" dirty="0">
                <a:solidFill>
                  <a:schemeClr val="tx1">
                    <a:lumMod val="50000"/>
                    <a:lumOff val="50000"/>
                  </a:schemeClr>
                </a:solidFill>
              </a:rPr>
              <a:t>Pipeline Fragments</a:t>
            </a:r>
          </a:p>
          <a:p>
            <a:r>
              <a:rPr lang="en-IE" sz="1100" dirty="0">
                <a:solidFill>
                  <a:schemeClr val="tx1">
                    <a:lumMod val="50000"/>
                    <a:lumOff val="50000"/>
                  </a:schemeClr>
                </a:solidFill>
              </a:rPr>
              <a:t>A pipeline fragment is a stage or set of connected stages that you can reuse in pipelines. Use pipeline fragments to easily add the same processing logic to multiple pipelines and to ensure that the logic is used as designed.</a:t>
            </a:r>
          </a:p>
        </p:txBody>
      </p:sp>
    </p:spTree>
    <p:extLst>
      <p:ext uri="{BB962C8B-B14F-4D97-AF65-F5344CB8AC3E}">
        <p14:creationId xmlns:p14="http://schemas.microsoft.com/office/powerpoint/2010/main" val="3970718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FB63C-9F7A-475C-B78E-3BE387148C9D}"/>
              </a:ext>
            </a:extLst>
          </p:cNvPr>
          <p:cNvSpPr>
            <a:spLocks noGrp="1"/>
          </p:cNvSpPr>
          <p:nvPr>
            <p:ph type="title"/>
          </p:nvPr>
        </p:nvSpPr>
        <p:spPr/>
        <p:txBody>
          <a:bodyPr/>
          <a:lstStyle/>
          <a:p>
            <a:r>
              <a:rPr lang="en-IE" dirty="0"/>
              <a:t>Code Examples and instructions	</a:t>
            </a:r>
          </a:p>
        </p:txBody>
      </p:sp>
      <p:sp>
        <p:nvSpPr>
          <p:cNvPr id="4" name="TextBox 3">
            <a:extLst>
              <a:ext uri="{FF2B5EF4-FFF2-40B4-BE49-F238E27FC236}">
                <a16:creationId xmlns:a16="http://schemas.microsoft.com/office/drawing/2014/main" id="{0DC0E1C7-20D3-4E1F-B9C3-4791B015ABF2}"/>
              </a:ext>
            </a:extLst>
          </p:cNvPr>
          <p:cNvSpPr txBox="1"/>
          <p:nvPr/>
        </p:nvSpPr>
        <p:spPr>
          <a:xfrm>
            <a:off x="595076" y="1324303"/>
            <a:ext cx="8715848" cy="1323439"/>
          </a:xfrm>
          <a:prstGeom prst="rect">
            <a:avLst/>
          </a:prstGeom>
          <a:noFill/>
        </p:spPr>
        <p:txBody>
          <a:bodyPr wrap="none" rtlCol="0">
            <a:spAutoFit/>
          </a:bodyPr>
          <a:lstStyle/>
          <a:p>
            <a:r>
              <a:rPr lang="en-IE" sz="2000" dirty="0"/>
              <a:t>Examples from this presentation and further information available in GitHub</a:t>
            </a:r>
          </a:p>
          <a:p>
            <a:endParaRPr lang="en-IE" sz="2000" dirty="0"/>
          </a:p>
          <a:p>
            <a:endParaRPr lang="en-IE" sz="2000" dirty="0"/>
          </a:p>
          <a:p>
            <a:pPr algn="ctr"/>
            <a:r>
              <a:rPr lang="en-IE" sz="2000" dirty="0">
                <a:hlinkClick r:id="rId2"/>
              </a:rPr>
              <a:t>https://github.com/cvarelaruiz/StreamSets_SDC_Examples</a:t>
            </a:r>
            <a:r>
              <a:rPr lang="en-IE" sz="2000" dirty="0"/>
              <a:t> </a:t>
            </a:r>
          </a:p>
        </p:txBody>
      </p:sp>
      <p:pic>
        <p:nvPicPr>
          <p:cNvPr id="4098" name="Picture 2" descr="Image result for github logo">
            <a:extLst>
              <a:ext uri="{FF2B5EF4-FFF2-40B4-BE49-F238E27FC236}">
                <a16:creationId xmlns:a16="http://schemas.microsoft.com/office/drawing/2014/main" id="{7397ADAD-0E83-44CE-8DC8-B797C66CB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158" y="2794110"/>
            <a:ext cx="6609630" cy="3470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607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FA39A-B4CC-459A-980C-004D54951DFB}"/>
              </a:ext>
            </a:extLst>
          </p:cNvPr>
          <p:cNvSpPr>
            <a:spLocks noGrp="1"/>
          </p:cNvSpPr>
          <p:nvPr>
            <p:ph type="title"/>
          </p:nvPr>
        </p:nvSpPr>
        <p:spPr/>
        <p:txBody>
          <a:bodyPr/>
          <a:lstStyle/>
          <a:p>
            <a:r>
              <a:rPr lang="en-IE" dirty="0"/>
              <a:t>What is StreamSets?</a:t>
            </a:r>
          </a:p>
        </p:txBody>
      </p:sp>
      <p:pic>
        <p:nvPicPr>
          <p:cNvPr id="6" name="Picture 5">
            <a:extLst>
              <a:ext uri="{FF2B5EF4-FFF2-40B4-BE49-F238E27FC236}">
                <a16:creationId xmlns:a16="http://schemas.microsoft.com/office/drawing/2014/main" id="{0A800FC7-F0A1-4BD0-B2B6-14465A0F6476}"/>
              </a:ext>
            </a:extLst>
          </p:cNvPr>
          <p:cNvPicPr>
            <a:picLocks noChangeAspect="1"/>
          </p:cNvPicPr>
          <p:nvPr/>
        </p:nvPicPr>
        <p:blipFill>
          <a:blip r:embed="rId3"/>
          <a:stretch>
            <a:fillRect/>
          </a:stretch>
        </p:blipFill>
        <p:spPr>
          <a:xfrm>
            <a:off x="0" y="3162904"/>
            <a:ext cx="9906000" cy="3695096"/>
          </a:xfrm>
          <a:prstGeom prst="rect">
            <a:avLst/>
          </a:prstGeom>
        </p:spPr>
      </p:pic>
      <p:pic>
        <p:nvPicPr>
          <p:cNvPr id="8" name="Picture 7">
            <a:extLst>
              <a:ext uri="{FF2B5EF4-FFF2-40B4-BE49-F238E27FC236}">
                <a16:creationId xmlns:a16="http://schemas.microsoft.com/office/drawing/2014/main" id="{5EFE44FE-6AD7-457C-8119-CE3B7FD357C2}"/>
              </a:ext>
            </a:extLst>
          </p:cNvPr>
          <p:cNvPicPr>
            <a:picLocks noChangeAspect="1"/>
          </p:cNvPicPr>
          <p:nvPr/>
        </p:nvPicPr>
        <p:blipFill>
          <a:blip r:embed="rId4"/>
          <a:stretch>
            <a:fillRect/>
          </a:stretch>
        </p:blipFill>
        <p:spPr>
          <a:xfrm>
            <a:off x="0" y="0"/>
            <a:ext cx="9906000" cy="2911561"/>
          </a:xfrm>
          <a:prstGeom prst="rect">
            <a:avLst/>
          </a:prstGeom>
        </p:spPr>
      </p:pic>
      <p:sp>
        <p:nvSpPr>
          <p:cNvPr id="9" name="Rectangle 8">
            <a:extLst>
              <a:ext uri="{FF2B5EF4-FFF2-40B4-BE49-F238E27FC236}">
                <a16:creationId xmlns:a16="http://schemas.microsoft.com/office/drawing/2014/main" id="{846CF138-B5CB-4307-976B-F15698C6CF18}"/>
              </a:ext>
            </a:extLst>
          </p:cNvPr>
          <p:cNvSpPr/>
          <p:nvPr/>
        </p:nvSpPr>
        <p:spPr bwMode="auto">
          <a:xfrm>
            <a:off x="5494712" y="3657600"/>
            <a:ext cx="3150523" cy="523702"/>
          </a:xfrm>
          <a:prstGeom prst="rect">
            <a:avLst/>
          </a:prstGeom>
          <a:noFill/>
          <a:ln w="50800" cap="rnd" cmpd="sng" algn="ctr">
            <a:solidFill>
              <a:srgbClr val="FFC000"/>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tx1"/>
              </a:solidFill>
              <a:effectLst/>
              <a:latin typeface="Arial" charset="0"/>
              <a:ea typeface="ＭＳ Ｐゴシック" pitchFamily="108" charset="-128"/>
            </a:endParaRPr>
          </a:p>
        </p:txBody>
      </p:sp>
      <p:sp>
        <p:nvSpPr>
          <p:cNvPr id="10" name="TextBox 9">
            <a:extLst>
              <a:ext uri="{FF2B5EF4-FFF2-40B4-BE49-F238E27FC236}">
                <a16:creationId xmlns:a16="http://schemas.microsoft.com/office/drawing/2014/main" id="{E4B55969-1C92-48C4-A742-C4DC484E2E8A}"/>
              </a:ext>
            </a:extLst>
          </p:cNvPr>
          <p:cNvSpPr txBox="1"/>
          <p:nvPr/>
        </p:nvSpPr>
        <p:spPr>
          <a:xfrm>
            <a:off x="0" y="2957192"/>
            <a:ext cx="4104650" cy="369332"/>
          </a:xfrm>
          <a:prstGeom prst="rect">
            <a:avLst/>
          </a:prstGeom>
          <a:noFill/>
        </p:spPr>
        <p:txBody>
          <a:bodyPr wrap="none" rtlCol="0">
            <a:spAutoFit/>
          </a:bodyPr>
          <a:lstStyle/>
          <a:p>
            <a:r>
              <a:rPr lang="en-IE" sz="1800" i="1" dirty="0">
                <a:solidFill>
                  <a:srgbClr val="FFC000"/>
                </a:solidFill>
              </a:rPr>
              <a:t>Visit streamsets.com for further details</a:t>
            </a:r>
          </a:p>
        </p:txBody>
      </p:sp>
    </p:spTree>
    <p:extLst>
      <p:ext uri="{BB962C8B-B14F-4D97-AF65-F5344CB8AC3E}">
        <p14:creationId xmlns:p14="http://schemas.microsoft.com/office/powerpoint/2010/main" val="382868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CA743-D147-44D0-BDBA-7C97FC3A1AD1}"/>
              </a:ext>
            </a:extLst>
          </p:cNvPr>
          <p:cNvSpPr>
            <a:spLocks noGrp="1"/>
          </p:cNvSpPr>
          <p:nvPr>
            <p:ph type="title"/>
          </p:nvPr>
        </p:nvSpPr>
        <p:spPr/>
        <p:txBody>
          <a:bodyPr/>
          <a:lstStyle/>
          <a:p>
            <a:r>
              <a:rPr lang="en-IE" dirty="0"/>
              <a:t>StreamSets Data Collector</a:t>
            </a:r>
          </a:p>
        </p:txBody>
      </p:sp>
      <p:sp>
        <p:nvSpPr>
          <p:cNvPr id="4" name="TextBox 3">
            <a:extLst>
              <a:ext uri="{FF2B5EF4-FFF2-40B4-BE49-F238E27FC236}">
                <a16:creationId xmlns:a16="http://schemas.microsoft.com/office/drawing/2014/main" id="{5CE709F7-2F89-45A3-B100-F77A77A50A44}"/>
              </a:ext>
            </a:extLst>
          </p:cNvPr>
          <p:cNvSpPr txBox="1"/>
          <p:nvPr/>
        </p:nvSpPr>
        <p:spPr>
          <a:xfrm>
            <a:off x="152401" y="1075459"/>
            <a:ext cx="9601198" cy="584775"/>
          </a:xfrm>
          <a:prstGeom prst="rect">
            <a:avLst/>
          </a:prstGeom>
          <a:noFill/>
        </p:spPr>
        <p:txBody>
          <a:bodyPr wrap="square" rtlCol="0">
            <a:spAutoFit/>
          </a:bodyPr>
          <a:lstStyle/>
          <a:p>
            <a:r>
              <a:rPr lang="en-IE" sz="1600" dirty="0"/>
              <a:t>StreamSets Data Collector is a low-latency ingest infrastructure tool that lets you </a:t>
            </a:r>
            <a:r>
              <a:rPr lang="en-IE" sz="1600" b="1" u="sng" dirty="0"/>
              <a:t>create continuous data ingest pipelines</a:t>
            </a:r>
            <a:r>
              <a:rPr lang="en-IE" sz="1600" dirty="0"/>
              <a:t> using a drag and drop UI within an integrated development environment (IDE).</a:t>
            </a:r>
          </a:p>
        </p:txBody>
      </p:sp>
      <p:pic>
        <p:nvPicPr>
          <p:cNvPr id="6" name="Picture 5">
            <a:extLst>
              <a:ext uri="{FF2B5EF4-FFF2-40B4-BE49-F238E27FC236}">
                <a16:creationId xmlns:a16="http://schemas.microsoft.com/office/drawing/2014/main" id="{6AAC74F7-2F85-4CB5-A178-136DBA1D79A0}"/>
              </a:ext>
            </a:extLst>
          </p:cNvPr>
          <p:cNvPicPr>
            <a:picLocks noChangeAspect="1"/>
          </p:cNvPicPr>
          <p:nvPr/>
        </p:nvPicPr>
        <p:blipFill>
          <a:blip r:embed="rId3"/>
          <a:stretch>
            <a:fillRect/>
          </a:stretch>
        </p:blipFill>
        <p:spPr>
          <a:xfrm>
            <a:off x="1231706" y="1844483"/>
            <a:ext cx="6875974" cy="3938058"/>
          </a:xfrm>
          <a:prstGeom prst="rect">
            <a:avLst/>
          </a:prstGeom>
        </p:spPr>
      </p:pic>
      <p:sp>
        <p:nvSpPr>
          <p:cNvPr id="7" name="TextBox 6">
            <a:extLst>
              <a:ext uri="{FF2B5EF4-FFF2-40B4-BE49-F238E27FC236}">
                <a16:creationId xmlns:a16="http://schemas.microsoft.com/office/drawing/2014/main" id="{9588F6E6-9B25-453C-8EFB-F35D546AD898}"/>
              </a:ext>
            </a:extLst>
          </p:cNvPr>
          <p:cNvSpPr txBox="1"/>
          <p:nvPr/>
        </p:nvSpPr>
        <p:spPr>
          <a:xfrm>
            <a:off x="1523639" y="6078550"/>
            <a:ext cx="6292107" cy="400110"/>
          </a:xfrm>
          <a:prstGeom prst="rect">
            <a:avLst/>
          </a:prstGeom>
          <a:noFill/>
        </p:spPr>
        <p:txBody>
          <a:bodyPr wrap="none" rtlCol="0">
            <a:spAutoFit/>
          </a:bodyPr>
          <a:lstStyle/>
          <a:p>
            <a:r>
              <a:rPr lang="en-IE" sz="2000" dirty="0">
                <a:hlinkClick r:id="rId4"/>
              </a:rPr>
              <a:t>bit.ly/2SEFCVd</a:t>
            </a:r>
            <a:r>
              <a:rPr lang="en-IE" sz="2000" dirty="0"/>
              <a:t> &gt;&gt; StreamSets Docs / Getting Started</a:t>
            </a:r>
          </a:p>
        </p:txBody>
      </p:sp>
    </p:spTree>
    <p:extLst>
      <p:ext uri="{BB962C8B-B14F-4D97-AF65-F5344CB8AC3E}">
        <p14:creationId xmlns:p14="http://schemas.microsoft.com/office/powerpoint/2010/main" val="3574925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A92C-68EA-4560-8D3D-BF57AFBD9E74}"/>
              </a:ext>
            </a:extLst>
          </p:cNvPr>
          <p:cNvSpPr>
            <a:spLocks noGrp="1"/>
          </p:cNvSpPr>
          <p:nvPr>
            <p:ph type="title"/>
          </p:nvPr>
        </p:nvSpPr>
        <p:spPr/>
        <p:txBody>
          <a:bodyPr/>
          <a:lstStyle/>
          <a:p>
            <a:r>
              <a:rPr lang="en-IE" dirty="0"/>
              <a:t>Data Collector Installation &amp; Minimum Requirements</a:t>
            </a:r>
          </a:p>
        </p:txBody>
      </p:sp>
      <p:sp>
        <p:nvSpPr>
          <p:cNvPr id="3" name="Content Placeholder 2">
            <a:extLst>
              <a:ext uri="{FF2B5EF4-FFF2-40B4-BE49-F238E27FC236}">
                <a16:creationId xmlns:a16="http://schemas.microsoft.com/office/drawing/2014/main" id="{6536F585-3CB1-454A-B8C4-D637E2F59D1B}"/>
              </a:ext>
            </a:extLst>
          </p:cNvPr>
          <p:cNvSpPr>
            <a:spLocks noGrp="1"/>
          </p:cNvSpPr>
          <p:nvPr>
            <p:ph idx="1"/>
          </p:nvPr>
        </p:nvSpPr>
        <p:spPr>
          <a:xfrm>
            <a:off x="780953" y="1296297"/>
            <a:ext cx="3161127" cy="281630"/>
          </a:xfrm>
        </p:spPr>
        <p:txBody>
          <a:bodyPr/>
          <a:lstStyle/>
          <a:p>
            <a:pPr marL="0" indent="0">
              <a:buNone/>
            </a:pPr>
            <a:r>
              <a:rPr lang="en-IE" b="1" i="1" dirty="0"/>
              <a:t>https://streamsets.com/opensource</a:t>
            </a:r>
          </a:p>
        </p:txBody>
      </p:sp>
      <p:graphicFrame>
        <p:nvGraphicFramePr>
          <p:cNvPr id="4" name="Table 3">
            <a:extLst>
              <a:ext uri="{FF2B5EF4-FFF2-40B4-BE49-F238E27FC236}">
                <a16:creationId xmlns:a16="http://schemas.microsoft.com/office/drawing/2014/main" id="{52E3668C-83FD-48E5-B161-8409D013652F}"/>
              </a:ext>
            </a:extLst>
          </p:cNvPr>
          <p:cNvGraphicFramePr>
            <a:graphicFrameLocks noGrp="1"/>
          </p:cNvGraphicFramePr>
          <p:nvPr>
            <p:extLst>
              <p:ext uri="{D42A27DB-BD31-4B8C-83A1-F6EECF244321}">
                <p14:modId xmlns:p14="http://schemas.microsoft.com/office/powerpoint/2010/main" val="523166144"/>
              </p:ext>
            </p:extLst>
          </p:nvPr>
        </p:nvGraphicFramePr>
        <p:xfrm>
          <a:off x="370646" y="1835158"/>
          <a:ext cx="4380327" cy="2980886"/>
        </p:xfrm>
        <a:graphic>
          <a:graphicData uri="http://schemas.openxmlformats.org/drawingml/2006/table">
            <a:tbl>
              <a:tblPr firstRow="1" bandRow="1">
                <a:tableStyleId>{7DF18680-E054-41AD-8BC1-D1AEF772440D}</a:tableStyleId>
              </a:tblPr>
              <a:tblGrid>
                <a:gridCol w="1616807">
                  <a:extLst>
                    <a:ext uri="{9D8B030D-6E8A-4147-A177-3AD203B41FA5}">
                      <a16:colId xmlns:a16="http://schemas.microsoft.com/office/drawing/2014/main" val="1990986077"/>
                    </a:ext>
                  </a:extLst>
                </a:gridCol>
                <a:gridCol w="2763520">
                  <a:extLst>
                    <a:ext uri="{9D8B030D-6E8A-4147-A177-3AD203B41FA5}">
                      <a16:colId xmlns:a16="http://schemas.microsoft.com/office/drawing/2014/main" val="3999923495"/>
                    </a:ext>
                  </a:extLst>
                </a:gridCol>
              </a:tblGrid>
              <a:tr h="315963">
                <a:tc>
                  <a:txBody>
                    <a:bodyPr/>
                    <a:lstStyle/>
                    <a:p>
                      <a:r>
                        <a:rPr lang="en-IE" sz="1600" dirty="0"/>
                        <a:t>Component</a:t>
                      </a:r>
                    </a:p>
                  </a:txBody>
                  <a:tcPr marL="77498" marR="77498" marT="38749" marB="38749"/>
                </a:tc>
                <a:tc>
                  <a:txBody>
                    <a:bodyPr/>
                    <a:lstStyle/>
                    <a:p>
                      <a:r>
                        <a:rPr lang="en-IE" sz="1600" dirty="0"/>
                        <a:t>Min. Requirement</a:t>
                      </a:r>
                    </a:p>
                  </a:txBody>
                  <a:tcPr marL="77498" marR="77498" marT="38749" marB="38749"/>
                </a:tc>
                <a:extLst>
                  <a:ext uri="{0D108BD9-81ED-4DB2-BD59-A6C34878D82A}">
                    <a16:rowId xmlns:a16="http://schemas.microsoft.com/office/drawing/2014/main" val="3502604656"/>
                  </a:ext>
                </a:extLst>
              </a:tr>
              <a:tr h="1031356">
                <a:tc>
                  <a:txBody>
                    <a:bodyPr/>
                    <a:lstStyle/>
                    <a:p>
                      <a:r>
                        <a:rPr lang="en-IE" sz="1600" dirty="0"/>
                        <a:t>OS</a:t>
                      </a:r>
                    </a:p>
                  </a:txBody>
                  <a:tcPr marL="77498" marR="77498" marT="38749" marB="38749"/>
                </a:tc>
                <a:tc>
                  <a:txBody>
                    <a:bodyPr/>
                    <a:lstStyle/>
                    <a:p>
                      <a:r>
                        <a:rPr lang="en-IE" sz="1600" dirty="0"/>
                        <a:t>Mac OS X</a:t>
                      </a:r>
                    </a:p>
                    <a:p>
                      <a:r>
                        <a:rPr lang="en-IE" sz="1600" dirty="0"/>
                        <a:t>CentOS 6.x / 7.x</a:t>
                      </a:r>
                    </a:p>
                    <a:p>
                      <a:r>
                        <a:rPr lang="en-IE" sz="1600" dirty="0"/>
                        <a:t>RHEL 6.x / 7.x</a:t>
                      </a:r>
                    </a:p>
                    <a:p>
                      <a:r>
                        <a:rPr lang="en-IE" sz="1600" dirty="0"/>
                        <a:t>Ubuntu 14.04 / 16.04 LTS</a:t>
                      </a:r>
                    </a:p>
                  </a:txBody>
                  <a:tcPr marL="77498" marR="77498" marT="38749" marB="38749"/>
                </a:tc>
                <a:extLst>
                  <a:ext uri="{0D108BD9-81ED-4DB2-BD59-A6C34878D82A}">
                    <a16:rowId xmlns:a16="http://schemas.microsoft.com/office/drawing/2014/main" val="2584821047"/>
                  </a:ext>
                </a:extLst>
              </a:tr>
              <a:tr h="315963">
                <a:tc>
                  <a:txBody>
                    <a:bodyPr/>
                    <a:lstStyle/>
                    <a:p>
                      <a:r>
                        <a:rPr lang="en-IE" sz="1600" dirty="0"/>
                        <a:t>Cores</a:t>
                      </a:r>
                    </a:p>
                  </a:txBody>
                  <a:tcPr marL="77498" marR="77498" marT="38749" marB="38749"/>
                </a:tc>
                <a:tc>
                  <a:txBody>
                    <a:bodyPr/>
                    <a:lstStyle/>
                    <a:p>
                      <a:r>
                        <a:rPr lang="en-IE" sz="1600" dirty="0"/>
                        <a:t>2</a:t>
                      </a:r>
                    </a:p>
                  </a:txBody>
                  <a:tcPr marL="77498" marR="77498" marT="38749" marB="38749"/>
                </a:tc>
                <a:extLst>
                  <a:ext uri="{0D108BD9-81ED-4DB2-BD59-A6C34878D82A}">
                    <a16:rowId xmlns:a16="http://schemas.microsoft.com/office/drawing/2014/main" val="2303081633"/>
                  </a:ext>
                </a:extLst>
              </a:tr>
              <a:tr h="315963">
                <a:tc>
                  <a:txBody>
                    <a:bodyPr/>
                    <a:lstStyle/>
                    <a:p>
                      <a:r>
                        <a:rPr lang="en-IE" sz="1600" dirty="0"/>
                        <a:t>RAM</a:t>
                      </a:r>
                    </a:p>
                  </a:txBody>
                  <a:tcPr marL="77498" marR="77498" marT="38749" marB="38749"/>
                </a:tc>
                <a:tc>
                  <a:txBody>
                    <a:bodyPr/>
                    <a:lstStyle/>
                    <a:p>
                      <a:r>
                        <a:rPr lang="en-IE" sz="1600" dirty="0"/>
                        <a:t>1GB</a:t>
                      </a:r>
                    </a:p>
                  </a:txBody>
                  <a:tcPr marL="77498" marR="77498" marT="38749" marB="38749"/>
                </a:tc>
                <a:extLst>
                  <a:ext uri="{0D108BD9-81ED-4DB2-BD59-A6C34878D82A}">
                    <a16:rowId xmlns:a16="http://schemas.microsoft.com/office/drawing/2014/main" val="4222895203"/>
                  </a:ext>
                </a:extLst>
              </a:tr>
              <a:tr h="315963">
                <a:tc>
                  <a:txBody>
                    <a:bodyPr/>
                    <a:lstStyle/>
                    <a:p>
                      <a:r>
                        <a:rPr lang="en-IE" sz="1600" dirty="0"/>
                        <a:t>Disk Space</a:t>
                      </a:r>
                    </a:p>
                  </a:txBody>
                  <a:tcPr marL="77498" marR="77498" marT="38749" marB="38749"/>
                </a:tc>
                <a:tc>
                  <a:txBody>
                    <a:bodyPr/>
                    <a:lstStyle/>
                    <a:p>
                      <a:r>
                        <a:rPr lang="en-IE" sz="1600" dirty="0"/>
                        <a:t>6GB</a:t>
                      </a:r>
                    </a:p>
                  </a:txBody>
                  <a:tcPr marL="77498" marR="77498" marT="38749" marB="38749"/>
                </a:tc>
                <a:extLst>
                  <a:ext uri="{0D108BD9-81ED-4DB2-BD59-A6C34878D82A}">
                    <a16:rowId xmlns:a16="http://schemas.microsoft.com/office/drawing/2014/main" val="3700509286"/>
                  </a:ext>
                </a:extLst>
              </a:tr>
              <a:tr h="315963">
                <a:tc>
                  <a:txBody>
                    <a:bodyPr/>
                    <a:lstStyle/>
                    <a:p>
                      <a:r>
                        <a:rPr lang="en-IE" sz="1600" dirty="0"/>
                        <a:t>JVM</a:t>
                      </a:r>
                    </a:p>
                  </a:txBody>
                  <a:tcPr marL="77498" marR="77498" marT="38749" marB="38749"/>
                </a:tc>
                <a:tc>
                  <a:txBody>
                    <a:bodyPr/>
                    <a:lstStyle/>
                    <a:p>
                      <a:r>
                        <a:rPr lang="en-IE" sz="1600" dirty="0"/>
                        <a:t>Oracle Java 8 / OpenJDK 8</a:t>
                      </a:r>
                    </a:p>
                  </a:txBody>
                  <a:tcPr marL="77498" marR="77498" marT="38749" marB="38749"/>
                </a:tc>
                <a:extLst>
                  <a:ext uri="{0D108BD9-81ED-4DB2-BD59-A6C34878D82A}">
                    <a16:rowId xmlns:a16="http://schemas.microsoft.com/office/drawing/2014/main" val="520760290"/>
                  </a:ext>
                </a:extLst>
              </a:tr>
              <a:tr h="315963">
                <a:tc>
                  <a:txBody>
                    <a:bodyPr/>
                    <a:lstStyle/>
                    <a:p>
                      <a:r>
                        <a:rPr lang="en-IE" sz="1600" dirty="0"/>
                        <a:t>Browser</a:t>
                      </a:r>
                    </a:p>
                  </a:txBody>
                  <a:tcPr marL="77498" marR="77498" marT="38749" marB="38749"/>
                </a:tc>
                <a:tc>
                  <a:txBody>
                    <a:bodyPr/>
                    <a:lstStyle/>
                    <a:p>
                      <a:r>
                        <a:rPr lang="en-IE" sz="1600" dirty="0"/>
                        <a:t>Chrome / Firefox / Safari</a:t>
                      </a:r>
                    </a:p>
                  </a:txBody>
                  <a:tcPr marL="77498" marR="77498" marT="38749" marB="38749"/>
                </a:tc>
                <a:extLst>
                  <a:ext uri="{0D108BD9-81ED-4DB2-BD59-A6C34878D82A}">
                    <a16:rowId xmlns:a16="http://schemas.microsoft.com/office/drawing/2014/main" val="3716068786"/>
                  </a:ext>
                </a:extLst>
              </a:tr>
            </a:tbl>
          </a:graphicData>
        </a:graphic>
      </p:graphicFrame>
      <p:sp>
        <p:nvSpPr>
          <p:cNvPr id="5" name="Content Placeholder 2">
            <a:extLst>
              <a:ext uri="{FF2B5EF4-FFF2-40B4-BE49-F238E27FC236}">
                <a16:creationId xmlns:a16="http://schemas.microsoft.com/office/drawing/2014/main" id="{085DF980-535B-41C7-A56A-98C2EF136928}"/>
              </a:ext>
            </a:extLst>
          </p:cNvPr>
          <p:cNvSpPr txBox="1">
            <a:spLocks/>
          </p:cNvSpPr>
          <p:nvPr/>
        </p:nvSpPr>
        <p:spPr bwMode="auto">
          <a:xfrm>
            <a:off x="5556153" y="1296297"/>
            <a:ext cx="3652520" cy="2735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8600" indent="-228600" algn="l" rtl="0" eaLnBrk="1" fontAlgn="base" hangingPunct="1">
              <a:spcBef>
                <a:spcPct val="25000"/>
              </a:spcBef>
              <a:spcAft>
                <a:spcPct val="0"/>
              </a:spcAft>
              <a:buClr>
                <a:schemeClr val="tx1"/>
              </a:buClr>
              <a:buFont typeface="Wingdings" pitchFamily="2" charset="2"/>
              <a:buChar char="§"/>
              <a:defRPr sz="1400">
                <a:solidFill>
                  <a:schemeClr val="tx1"/>
                </a:solidFill>
                <a:latin typeface="+mn-lt"/>
                <a:ea typeface="+mn-ea"/>
                <a:cs typeface="+mn-cs"/>
              </a:defRPr>
            </a:lvl1pPr>
            <a:lvl2pPr marL="571500" indent="-228600" algn="l" rtl="0" eaLnBrk="1" fontAlgn="base" hangingPunct="1">
              <a:spcBef>
                <a:spcPct val="25000"/>
              </a:spcBef>
              <a:spcAft>
                <a:spcPct val="0"/>
              </a:spcAft>
              <a:buClr>
                <a:schemeClr val="tx1"/>
              </a:buClr>
              <a:buChar char="–"/>
              <a:defRPr sz="1400">
                <a:solidFill>
                  <a:schemeClr val="tx1"/>
                </a:solidFill>
                <a:latin typeface="+mn-lt"/>
                <a:ea typeface="+mn-ea"/>
              </a:defRPr>
            </a:lvl2pPr>
            <a:lvl3pPr marL="914400" indent="-228600" algn="l" rtl="0" eaLnBrk="1" fontAlgn="base" hangingPunct="1">
              <a:spcBef>
                <a:spcPct val="25000"/>
              </a:spcBef>
              <a:spcAft>
                <a:spcPct val="0"/>
              </a:spcAft>
              <a:buClr>
                <a:schemeClr val="tx1"/>
              </a:buClr>
              <a:buChar char="•"/>
              <a:defRPr sz="1400">
                <a:solidFill>
                  <a:schemeClr val="tx1"/>
                </a:solidFill>
                <a:latin typeface="+mn-lt"/>
                <a:ea typeface="+mn-ea"/>
              </a:defRPr>
            </a:lvl3pPr>
            <a:lvl4pPr marL="1254125" indent="-225425" algn="l" rtl="0" eaLnBrk="1" fontAlgn="base" hangingPunct="1">
              <a:spcBef>
                <a:spcPct val="25000"/>
              </a:spcBef>
              <a:spcAft>
                <a:spcPct val="0"/>
              </a:spcAft>
              <a:buClr>
                <a:schemeClr val="tx1"/>
              </a:buClr>
              <a:buFont typeface="Wingdings" pitchFamily="2" charset="2"/>
              <a:buChar char=""/>
              <a:defRPr sz="1400">
                <a:solidFill>
                  <a:schemeClr val="tx1"/>
                </a:solidFill>
                <a:latin typeface="+mn-lt"/>
                <a:ea typeface="+mn-ea"/>
              </a:defRPr>
            </a:lvl4pPr>
            <a:lvl5pPr marL="1600200" indent="-231775" algn="l" rtl="0" eaLnBrk="1" fontAlgn="base" hangingPunct="1">
              <a:spcBef>
                <a:spcPct val="25000"/>
              </a:spcBef>
              <a:spcAft>
                <a:spcPct val="0"/>
              </a:spcAft>
              <a:buClr>
                <a:schemeClr val="tx1"/>
              </a:buClr>
              <a:buFont typeface="Arial" pitchFamily="34" charset="0"/>
              <a:buChar char="-"/>
              <a:defRPr sz="1400">
                <a:solidFill>
                  <a:schemeClr val="tx1"/>
                </a:solidFill>
                <a:latin typeface="+mn-lt"/>
                <a:ea typeface="+mn-ea"/>
              </a:defRPr>
            </a:lvl5pPr>
            <a:lvl6pPr marL="2057400" indent="-231775" algn="l" rtl="0" eaLnBrk="1" fontAlgn="base" hangingPunct="1">
              <a:spcBef>
                <a:spcPct val="25000"/>
              </a:spcBef>
              <a:spcAft>
                <a:spcPct val="0"/>
              </a:spcAft>
              <a:buClr>
                <a:schemeClr val="tx1"/>
              </a:buClr>
              <a:buChar char="»"/>
              <a:defRPr sz="1400">
                <a:solidFill>
                  <a:schemeClr val="tx1"/>
                </a:solidFill>
                <a:latin typeface="+mn-lt"/>
                <a:ea typeface="+mn-ea"/>
              </a:defRPr>
            </a:lvl6pPr>
            <a:lvl7pPr marL="2514600" indent="-231775" algn="l" rtl="0" eaLnBrk="1" fontAlgn="base" hangingPunct="1">
              <a:spcBef>
                <a:spcPct val="25000"/>
              </a:spcBef>
              <a:spcAft>
                <a:spcPct val="0"/>
              </a:spcAft>
              <a:buClr>
                <a:schemeClr val="tx1"/>
              </a:buClr>
              <a:buChar char="»"/>
              <a:defRPr sz="1400">
                <a:solidFill>
                  <a:schemeClr val="tx1"/>
                </a:solidFill>
                <a:latin typeface="+mn-lt"/>
                <a:ea typeface="+mn-ea"/>
              </a:defRPr>
            </a:lvl7pPr>
            <a:lvl8pPr marL="2971800" indent="-231775" algn="l" rtl="0" eaLnBrk="1" fontAlgn="base" hangingPunct="1">
              <a:spcBef>
                <a:spcPct val="25000"/>
              </a:spcBef>
              <a:spcAft>
                <a:spcPct val="0"/>
              </a:spcAft>
              <a:buClr>
                <a:schemeClr val="tx1"/>
              </a:buClr>
              <a:buChar char="»"/>
              <a:defRPr sz="1400">
                <a:solidFill>
                  <a:schemeClr val="tx1"/>
                </a:solidFill>
                <a:latin typeface="+mn-lt"/>
                <a:ea typeface="+mn-ea"/>
              </a:defRPr>
            </a:lvl8pPr>
            <a:lvl9pPr marL="3429000" indent="-231775" algn="l" rtl="0" eaLnBrk="1" fontAlgn="base" hangingPunct="1">
              <a:spcBef>
                <a:spcPct val="25000"/>
              </a:spcBef>
              <a:spcAft>
                <a:spcPct val="0"/>
              </a:spcAft>
              <a:buClr>
                <a:schemeClr val="tx1"/>
              </a:buClr>
              <a:buChar char="»"/>
              <a:defRPr sz="1400">
                <a:solidFill>
                  <a:schemeClr val="tx1"/>
                </a:solidFill>
                <a:latin typeface="+mn-lt"/>
                <a:ea typeface="+mn-ea"/>
              </a:defRPr>
            </a:lvl9pPr>
          </a:lstStyle>
          <a:p>
            <a:pPr marL="0" indent="0">
              <a:buFont typeface="Wingdings" pitchFamily="2" charset="2"/>
              <a:buNone/>
            </a:pPr>
            <a:r>
              <a:rPr lang="en-IE" b="1" i="1" kern="0" dirty="0"/>
              <a:t>For </a:t>
            </a:r>
            <a:r>
              <a:rPr lang="en-IE" b="1" i="1" kern="0" dirty="0" err="1"/>
              <a:t>Iot</a:t>
            </a:r>
            <a:r>
              <a:rPr lang="en-IE" b="1" i="1" kern="0" dirty="0"/>
              <a:t> Devices install Data Collector Edge</a:t>
            </a:r>
          </a:p>
        </p:txBody>
      </p:sp>
      <p:graphicFrame>
        <p:nvGraphicFramePr>
          <p:cNvPr id="6" name="Table 5">
            <a:extLst>
              <a:ext uri="{FF2B5EF4-FFF2-40B4-BE49-F238E27FC236}">
                <a16:creationId xmlns:a16="http://schemas.microsoft.com/office/drawing/2014/main" id="{48EDB8D4-AAC6-44F8-8671-F97CDCD9DFE6}"/>
              </a:ext>
            </a:extLst>
          </p:cNvPr>
          <p:cNvGraphicFramePr>
            <a:graphicFrameLocks noGrp="1"/>
          </p:cNvGraphicFramePr>
          <p:nvPr>
            <p:extLst>
              <p:ext uri="{D42A27DB-BD31-4B8C-83A1-F6EECF244321}">
                <p14:modId xmlns:p14="http://schemas.microsoft.com/office/powerpoint/2010/main" val="181110432"/>
              </p:ext>
            </p:extLst>
          </p:nvPr>
        </p:nvGraphicFramePr>
        <p:xfrm>
          <a:off x="5371279" y="1813451"/>
          <a:ext cx="4380327" cy="1352694"/>
        </p:xfrm>
        <a:graphic>
          <a:graphicData uri="http://schemas.openxmlformats.org/drawingml/2006/table">
            <a:tbl>
              <a:tblPr firstRow="1" bandRow="1">
                <a:tableStyleId>{7DF18680-E054-41AD-8BC1-D1AEF772440D}</a:tableStyleId>
              </a:tblPr>
              <a:tblGrid>
                <a:gridCol w="1616807">
                  <a:extLst>
                    <a:ext uri="{9D8B030D-6E8A-4147-A177-3AD203B41FA5}">
                      <a16:colId xmlns:a16="http://schemas.microsoft.com/office/drawing/2014/main" val="1990986077"/>
                    </a:ext>
                  </a:extLst>
                </a:gridCol>
                <a:gridCol w="2763520">
                  <a:extLst>
                    <a:ext uri="{9D8B030D-6E8A-4147-A177-3AD203B41FA5}">
                      <a16:colId xmlns:a16="http://schemas.microsoft.com/office/drawing/2014/main" val="3999923495"/>
                    </a:ext>
                  </a:extLst>
                </a:gridCol>
              </a:tblGrid>
              <a:tr h="315963">
                <a:tc>
                  <a:txBody>
                    <a:bodyPr/>
                    <a:lstStyle/>
                    <a:p>
                      <a:r>
                        <a:rPr lang="en-IE" sz="1600" dirty="0"/>
                        <a:t>Component</a:t>
                      </a:r>
                    </a:p>
                  </a:txBody>
                  <a:tcPr marL="77498" marR="77498" marT="38749" marB="38749"/>
                </a:tc>
                <a:tc>
                  <a:txBody>
                    <a:bodyPr/>
                    <a:lstStyle/>
                    <a:p>
                      <a:r>
                        <a:rPr lang="en-IE" sz="1600" dirty="0"/>
                        <a:t>Min. Requirement</a:t>
                      </a:r>
                    </a:p>
                  </a:txBody>
                  <a:tcPr marL="77498" marR="77498" marT="38749" marB="38749"/>
                </a:tc>
                <a:extLst>
                  <a:ext uri="{0D108BD9-81ED-4DB2-BD59-A6C34878D82A}">
                    <a16:rowId xmlns:a16="http://schemas.microsoft.com/office/drawing/2014/main" val="3502604656"/>
                  </a:ext>
                </a:extLst>
              </a:tr>
              <a:tr h="1031356">
                <a:tc>
                  <a:txBody>
                    <a:bodyPr/>
                    <a:lstStyle/>
                    <a:p>
                      <a:r>
                        <a:rPr lang="en-IE" sz="1600" dirty="0"/>
                        <a:t>Platform</a:t>
                      </a:r>
                    </a:p>
                  </a:txBody>
                  <a:tcPr marL="77498" marR="77498" marT="38749" marB="38749"/>
                </a:tc>
                <a:tc>
                  <a:txBody>
                    <a:bodyPr/>
                    <a:lstStyle/>
                    <a:p>
                      <a:r>
                        <a:rPr lang="en-IE" sz="1600" dirty="0"/>
                        <a:t>Darwin AMD64</a:t>
                      </a:r>
                    </a:p>
                    <a:p>
                      <a:r>
                        <a:rPr lang="en-IE" sz="1600" dirty="0"/>
                        <a:t>Linux AMD64</a:t>
                      </a:r>
                    </a:p>
                    <a:p>
                      <a:r>
                        <a:rPr lang="en-IE" sz="1600" dirty="0"/>
                        <a:t>Linux ARM v6/7/8</a:t>
                      </a:r>
                    </a:p>
                  </a:txBody>
                  <a:tcPr marL="77498" marR="77498" marT="38749" marB="38749"/>
                </a:tc>
                <a:extLst>
                  <a:ext uri="{0D108BD9-81ED-4DB2-BD59-A6C34878D82A}">
                    <a16:rowId xmlns:a16="http://schemas.microsoft.com/office/drawing/2014/main" val="2584821047"/>
                  </a:ext>
                </a:extLst>
              </a:tr>
            </a:tbl>
          </a:graphicData>
        </a:graphic>
      </p:graphicFrame>
      <p:sp>
        <p:nvSpPr>
          <p:cNvPr id="7" name="TextBox 6">
            <a:extLst>
              <a:ext uri="{FF2B5EF4-FFF2-40B4-BE49-F238E27FC236}">
                <a16:creationId xmlns:a16="http://schemas.microsoft.com/office/drawing/2014/main" id="{59D323B4-ACA0-4137-9E8C-3FA011E2240C}"/>
              </a:ext>
            </a:extLst>
          </p:cNvPr>
          <p:cNvSpPr txBox="1"/>
          <p:nvPr/>
        </p:nvSpPr>
        <p:spPr>
          <a:xfrm>
            <a:off x="5510158" y="3429000"/>
            <a:ext cx="4102567" cy="1323439"/>
          </a:xfrm>
          <a:prstGeom prst="rect">
            <a:avLst/>
          </a:prstGeom>
          <a:noFill/>
        </p:spPr>
        <p:txBody>
          <a:bodyPr wrap="square" rtlCol="0">
            <a:spAutoFit/>
          </a:bodyPr>
          <a:lstStyle/>
          <a:p>
            <a:r>
              <a:rPr lang="en-IE" sz="1600" dirty="0"/>
              <a:t>Offers limited number Sources, Processors &amp; Destinations with additional restrictions compared to the Full Data Collector.</a:t>
            </a:r>
          </a:p>
          <a:p>
            <a:endParaRPr lang="en-IE" sz="1600" dirty="0"/>
          </a:p>
          <a:p>
            <a:r>
              <a:rPr lang="en-IE" sz="1600" dirty="0"/>
              <a:t>Further info: </a:t>
            </a:r>
            <a:r>
              <a:rPr lang="en-IE" sz="1600" dirty="0">
                <a:hlinkClick r:id="rId3"/>
              </a:rPr>
              <a:t>bit.ly/2GZgXtg</a:t>
            </a:r>
            <a:r>
              <a:rPr lang="en-IE" sz="1600" dirty="0"/>
              <a:t> </a:t>
            </a:r>
          </a:p>
        </p:txBody>
      </p:sp>
      <p:sp>
        <p:nvSpPr>
          <p:cNvPr id="9" name="TextBox 8">
            <a:extLst>
              <a:ext uri="{FF2B5EF4-FFF2-40B4-BE49-F238E27FC236}">
                <a16:creationId xmlns:a16="http://schemas.microsoft.com/office/drawing/2014/main" id="{039DB199-118C-43D2-80C9-19C44A77E095}"/>
              </a:ext>
            </a:extLst>
          </p:cNvPr>
          <p:cNvSpPr txBox="1"/>
          <p:nvPr/>
        </p:nvSpPr>
        <p:spPr>
          <a:xfrm>
            <a:off x="310232" y="4976928"/>
            <a:ext cx="4102567" cy="338554"/>
          </a:xfrm>
          <a:prstGeom prst="rect">
            <a:avLst/>
          </a:prstGeom>
          <a:noFill/>
        </p:spPr>
        <p:txBody>
          <a:bodyPr wrap="square" rtlCol="0">
            <a:spAutoFit/>
          </a:bodyPr>
          <a:lstStyle/>
          <a:p>
            <a:r>
              <a:rPr lang="en-IE" sz="1600" dirty="0"/>
              <a:t>Full installation instructions: </a:t>
            </a:r>
            <a:r>
              <a:rPr lang="en-IE" sz="1600" dirty="0">
                <a:hlinkClick r:id="rId4"/>
              </a:rPr>
              <a:t>bit.ly/2GZ8SVu</a:t>
            </a:r>
            <a:endParaRPr lang="en-IE" sz="1600" dirty="0"/>
          </a:p>
        </p:txBody>
      </p:sp>
    </p:spTree>
    <p:extLst>
      <p:ext uri="{BB962C8B-B14F-4D97-AF65-F5344CB8AC3E}">
        <p14:creationId xmlns:p14="http://schemas.microsoft.com/office/powerpoint/2010/main" val="1984241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B3B5-1F78-4E1A-B902-3927FF56D49B}"/>
              </a:ext>
            </a:extLst>
          </p:cNvPr>
          <p:cNvSpPr>
            <a:spLocks noGrp="1"/>
          </p:cNvSpPr>
          <p:nvPr>
            <p:ph type="title"/>
          </p:nvPr>
        </p:nvSpPr>
        <p:spPr/>
        <p:txBody>
          <a:bodyPr/>
          <a:lstStyle/>
          <a:p>
            <a:r>
              <a:rPr lang="en-IE" dirty="0"/>
              <a:t>SDC Management UI</a:t>
            </a:r>
          </a:p>
        </p:txBody>
      </p:sp>
      <p:pic>
        <p:nvPicPr>
          <p:cNvPr id="4" name="Picture 3">
            <a:extLst>
              <a:ext uri="{FF2B5EF4-FFF2-40B4-BE49-F238E27FC236}">
                <a16:creationId xmlns:a16="http://schemas.microsoft.com/office/drawing/2014/main" id="{BE31DB98-0E0B-4F53-B7CB-BB381A76AAB1}"/>
              </a:ext>
            </a:extLst>
          </p:cNvPr>
          <p:cNvPicPr>
            <a:picLocks noChangeAspect="1"/>
          </p:cNvPicPr>
          <p:nvPr/>
        </p:nvPicPr>
        <p:blipFill>
          <a:blip r:embed="rId2"/>
          <a:stretch>
            <a:fillRect/>
          </a:stretch>
        </p:blipFill>
        <p:spPr>
          <a:xfrm>
            <a:off x="203200" y="1243132"/>
            <a:ext cx="9499600" cy="2360056"/>
          </a:xfrm>
          <a:prstGeom prst="rect">
            <a:avLst/>
          </a:prstGeom>
        </p:spPr>
      </p:pic>
      <p:sp>
        <p:nvSpPr>
          <p:cNvPr id="11" name="TextBox 10">
            <a:extLst>
              <a:ext uri="{FF2B5EF4-FFF2-40B4-BE49-F238E27FC236}">
                <a16:creationId xmlns:a16="http://schemas.microsoft.com/office/drawing/2014/main" id="{34C7F57B-CEFB-42A2-9D6B-A84B14BB8CA9}"/>
              </a:ext>
            </a:extLst>
          </p:cNvPr>
          <p:cNvSpPr txBox="1"/>
          <p:nvPr/>
        </p:nvSpPr>
        <p:spPr>
          <a:xfrm>
            <a:off x="988564" y="4020820"/>
            <a:ext cx="7524817" cy="461665"/>
          </a:xfrm>
          <a:prstGeom prst="rect">
            <a:avLst/>
          </a:prstGeom>
          <a:noFill/>
        </p:spPr>
        <p:txBody>
          <a:bodyPr wrap="none" rtlCol="0">
            <a:spAutoFit/>
          </a:bodyPr>
          <a:lstStyle/>
          <a:p>
            <a:r>
              <a:rPr lang="en-IE" i="1" dirty="0">
                <a:effectLst>
                  <a:outerShdw blurRad="38100" dist="38100" dir="2700000" algn="tl">
                    <a:srgbClr val="000000">
                      <a:alpha val="43137"/>
                    </a:srgbClr>
                  </a:outerShdw>
                </a:effectLst>
              </a:rPr>
              <a:t>Pipelines are stored in the SDC as a set of JSON files</a:t>
            </a:r>
          </a:p>
        </p:txBody>
      </p:sp>
      <p:grpSp>
        <p:nvGrpSpPr>
          <p:cNvPr id="14" name="Group 13">
            <a:extLst>
              <a:ext uri="{FF2B5EF4-FFF2-40B4-BE49-F238E27FC236}">
                <a16:creationId xmlns:a16="http://schemas.microsoft.com/office/drawing/2014/main" id="{5CB5BC99-E399-4401-9D96-D24C9B1BCA88}"/>
              </a:ext>
            </a:extLst>
          </p:cNvPr>
          <p:cNvGrpSpPr/>
          <p:nvPr/>
        </p:nvGrpSpPr>
        <p:grpSpPr>
          <a:xfrm>
            <a:off x="561818" y="4795519"/>
            <a:ext cx="6255665" cy="1265471"/>
            <a:chOff x="561818" y="4795519"/>
            <a:chExt cx="6255665" cy="1265471"/>
          </a:xfrm>
        </p:grpSpPr>
        <p:pic>
          <p:nvPicPr>
            <p:cNvPr id="6" name="Picture 5">
              <a:extLst>
                <a:ext uri="{FF2B5EF4-FFF2-40B4-BE49-F238E27FC236}">
                  <a16:creationId xmlns:a16="http://schemas.microsoft.com/office/drawing/2014/main" id="{917EDE45-B295-4C95-A8BB-03751A9E5CF0}"/>
                </a:ext>
              </a:extLst>
            </p:cNvPr>
            <p:cNvPicPr>
              <a:picLocks noChangeAspect="1"/>
            </p:cNvPicPr>
            <p:nvPr/>
          </p:nvPicPr>
          <p:blipFill>
            <a:blip r:embed="rId3"/>
            <a:stretch>
              <a:fillRect/>
            </a:stretch>
          </p:blipFill>
          <p:spPr>
            <a:xfrm>
              <a:off x="5735349" y="5131269"/>
              <a:ext cx="1082134" cy="929721"/>
            </a:xfrm>
            <a:prstGeom prst="rect">
              <a:avLst/>
            </a:prstGeom>
          </p:spPr>
        </p:pic>
        <p:cxnSp>
          <p:nvCxnSpPr>
            <p:cNvPr id="8" name="Straight Arrow Connector 7">
              <a:extLst>
                <a:ext uri="{FF2B5EF4-FFF2-40B4-BE49-F238E27FC236}">
                  <a16:creationId xmlns:a16="http://schemas.microsoft.com/office/drawing/2014/main" id="{7A2D04D0-CE68-42B2-8489-B3CC175ED8FF}"/>
                </a:ext>
              </a:extLst>
            </p:cNvPr>
            <p:cNvCxnSpPr>
              <a:cxnSpLocks/>
              <a:endCxn id="6" idx="1"/>
            </p:cNvCxnSpPr>
            <p:nvPr/>
          </p:nvCxnSpPr>
          <p:spPr bwMode="auto">
            <a:xfrm flipV="1">
              <a:off x="4310306" y="5596130"/>
              <a:ext cx="1425043"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13" name="Picture 12">
              <a:extLst>
                <a:ext uri="{FF2B5EF4-FFF2-40B4-BE49-F238E27FC236}">
                  <a16:creationId xmlns:a16="http://schemas.microsoft.com/office/drawing/2014/main" id="{04B7796B-7CF7-4E08-9C75-15AD19C2BB3B}"/>
                </a:ext>
              </a:extLst>
            </p:cNvPr>
            <p:cNvPicPr>
              <a:picLocks noChangeAspect="1"/>
            </p:cNvPicPr>
            <p:nvPr/>
          </p:nvPicPr>
          <p:blipFill>
            <a:blip r:embed="rId4"/>
            <a:stretch>
              <a:fillRect/>
            </a:stretch>
          </p:blipFill>
          <p:spPr>
            <a:xfrm>
              <a:off x="561818" y="4795519"/>
              <a:ext cx="3748488" cy="924562"/>
            </a:xfrm>
            <a:prstGeom prst="rect">
              <a:avLst/>
            </a:prstGeom>
          </p:spPr>
        </p:pic>
      </p:grpSp>
      <p:grpSp>
        <p:nvGrpSpPr>
          <p:cNvPr id="7" name="Group 6">
            <a:extLst>
              <a:ext uri="{FF2B5EF4-FFF2-40B4-BE49-F238E27FC236}">
                <a16:creationId xmlns:a16="http://schemas.microsoft.com/office/drawing/2014/main" id="{41DEABA2-D065-4F77-AD21-9D8624239B23}"/>
              </a:ext>
            </a:extLst>
          </p:cNvPr>
          <p:cNvGrpSpPr/>
          <p:nvPr/>
        </p:nvGrpSpPr>
        <p:grpSpPr>
          <a:xfrm>
            <a:off x="1920240" y="2003367"/>
            <a:ext cx="6301047" cy="1425633"/>
            <a:chOff x="1920240" y="2003367"/>
            <a:chExt cx="6301047" cy="1425633"/>
          </a:xfrm>
        </p:grpSpPr>
        <p:sp>
          <p:nvSpPr>
            <p:cNvPr id="3" name="Rectangle 2">
              <a:extLst>
                <a:ext uri="{FF2B5EF4-FFF2-40B4-BE49-F238E27FC236}">
                  <a16:creationId xmlns:a16="http://schemas.microsoft.com/office/drawing/2014/main" id="{9DF6763A-8CDC-4B03-B9E4-796842DAE076}"/>
                </a:ext>
              </a:extLst>
            </p:cNvPr>
            <p:cNvSpPr/>
            <p:nvPr/>
          </p:nvSpPr>
          <p:spPr bwMode="auto">
            <a:xfrm>
              <a:off x="1920240" y="2003367"/>
              <a:ext cx="6301047" cy="1425633"/>
            </a:xfrm>
            <a:prstGeom prst="rect">
              <a:avLst/>
            </a:prstGeom>
            <a:solidFill>
              <a:srgbClr val="0083A9">
                <a:alpha val="25098"/>
              </a:srgb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bg1"/>
                </a:solidFill>
                <a:effectLst/>
                <a:latin typeface="Arial" charset="0"/>
                <a:ea typeface="ＭＳ Ｐゴシック" pitchFamily="108" charset="-128"/>
              </a:endParaRPr>
            </a:p>
          </p:txBody>
        </p:sp>
        <p:sp>
          <p:nvSpPr>
            <p:cNvPr id="5" name="TextBox 4">
              <a:extLst>
                <a:ext uri="{FF2B5EF4-FFF2-40B4-BE49-F238E27FC236}">
                  <a16:creationId xmlns:a16="http://schemas.microsoft.com/office/drawing/2014/main" id="{14C87439-DB32-464E-BA1A-3F406B600D3A}"/>
                </a:ext>
              </a:extLst>
            </p:cNvPr>
            <p:cNvSpPr txBox="1"/>
            <p:nvPr/>
          </p:nvSpPr>
          <p:spPr>
            <a:xfrm>
              <a:off x="1920240" y="3110426"/>
              <a:ext cx="1303562" cy="261610"/>
            </a:xfrm>
            <a:prstGeom prst="rect">
              <a:avLst/>
            </a:prstGeom>
            <a:noFill/>
          </p:spPr>
          <p:txBody>
            <a:bodyPr wrap="none" rtlCol="0">
              <a:spAutoFit/>
            </a:bodyPr>
            <a:lstStyle/>
            <a:p>
              <a:r>
                <a:rPr lang="en-IE" sz="1100" b="1" i="1" dirty="0">
                  <a:solidFill>
                    <a:schemeClr val="accent3">
                      <a:lumMod val="75000"/>
                    </a:schemeClr>
                  </a:solidFill>
                </a:rPr>
                <a:t>Pipelines Details</a:t>
              </a:r>
            </a:p>
          </p:txBody>
        </p:sp>
      </p:grpSp>
      <p:grpSp>
        <p:nvGrpSpPr>
          <p:cNvPr id="9" name="Group 8">
            <a:extLst>
              <a:ext uri="{FF2B5EF4-FFF2-40B4-BE49-F238E27FC236}">
                <a16:creationId xmlns:a16="http://schemas.microsoft.com/office/drawing/2014/main" id="{644A8890-0AA2-43DB-A7AD-A7C8CFB06FEE}"/>
              </a:ext>
            </a:extLst>
          </p:cNvPr>
          <p:cNvGrpSpPr/>
          <p:nvPr/>
        </p:nvGrpSpPr>
        <p:grpSpPr>
          <a:xfrm>
            <a:off x="203200" y="2082094"/>
            <a:ext cx="1093585" cy="1473364"/>
            <a:chOff x="203200" y="2082094"/>
            <a:chExt cx="1093585" cy="1473364"/>
          </a:xfrm>
        </p:grpSpPr>
        <p:sp>
          <p:nvSpPr>
            <p:cNvPr id="15" name="Rectangle 14">
              <a:extLst>
                <a:ext uri="{FF2B5EF4-FFF2-40B4-BE49-F238E27FC236}">
                  <a16:creationId xmlns:a16="http://schemas.microsoft.com/office/drawing/2014/main" id="{95DD7C0F-7083-4350-AE27-A5B185748A64}"/>
                </a:ext>
              </a:extLst>
            </p:cNvPr>
            <p:cNvSpPr/>
            <p:nvPr/>
          </p:nvSpPr>
          <p:spPr bwMode="auto">
            <a:xfrm>
              <a:off x="203200" y="2082094"/>
              <a:ext cx="1093585" cy="1425633"/>
            </a:xfrm>
            <a:prstGeom prst="rect">
              <a:avLst/>
            </a:prstGeom>
            <a:solidFill>
              <a:srgbClr val="0083A9">
                <a:alpha val="25098"/>
              </a:srgb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bg1"/>
                </a:solidFill>
                <a:effectLst/>
                <a:latin typeface="Arial" charset="0"/>
                <a:ea typeface="ＭＳ Ｐゴシック" pitchFamily="108" charset="-128"/>
              </a:endParaRPr>
            </a:p>
          </p:txBody>
        </p:sp>
        <p:sp>
          <p:nvSpPr>
            <p:cNvPr id="16" name="TextBox 15">
              <a:extLst>
                <a:ext uri="{FF2B5EF4-FFF2-40B4-BE49-F238E27FC236}">
                  <a16:creationId xmlns:a16="http://schemas.microsoft.com/office/drawing/2014/main" id="{9808AFEF-4383-43E5-A97E-B677E5DC0650}"/>
                </a:ext>
              </a:extLst>
            </p:cNvPr>
            <p:cNvSpPr txBox="1"/>
            <p:nvPr/>
          </p:nvSpPr>
          <p:spPr>
            <a:xfrm>
              <a:off x="293273" y="3293848"/>
              <a:ext cx="606256" cy="261610"/>
            </a:xfrm>
            <a:prstGeom prst="rect">
              <a:avLst/>
            </a:prstGeom>
            <a:noFill/>
          </p:spPr>
          <p:txBody>
            <a:bodyPr wrap="none" rtlCol="0">
              <a:spAutoFit/>
            </a:bodyPr>
            <a:lstStyle/>
            <a:p>
              <a:r>
                <a:rPr lang="en-IE" sz="1100" b="1" i="1" dirty="0">
                  <a:solidFill>
                    <a:schemeClr val="accent3">
                      <a:lumMod val="75000"/>
                    </a:schemeClr>
                  </a:solidFill>
                </a:rPr>
                <a:t>Filters</a:t>
              </a:r>
            </a:p>
          </p:txBody>
        </p:sp>
      </p:grpSp>
      <p:grpSp>
        <p:nvGrpSpPr>
          <p:cNvPr id="10" name="Group 9">
            <a:extLst>
              <a:ext uri="{FF2B5EF4-FFF2-40B4-BE49-F238E27FC236}">
                <a16:creationId xmlns:a16="http://schemas.microsoft.com/office/drawing/2014/main" id="{4259C54C-6DF5-48DB-B1A1-E71D565871A8}"/>
              </a:ext>
            </a:extLst>
          </p:cNvPr>
          <p:cNvGrpSpPr/>
          <p:nvPr/>
        </p:nvGrpSpPr>
        <p:grpSpPr>
          <a:xfrm>
            <a:off x="91441" y="1859887"/>
            <a:ext cx="1777004" cy="1213821"/>
            <a:chOff x="91441" y="1859887"/>
            <a:chExt cx="1777004" cy="1213821"/>
          </a:xfrm>
        </p:grpSpPr>
        <p:sp>
          <p:nvSpPr>
            <p:cNvPr id="18" name="Rectangle 17">
              <a:extLst>
                <a:ext uri="{FF2B5EF4-FFF2-40B4-BE49-F238E27FC236}">
                  <a16:creationId xmlns:a16="http://schemas.microsoft.com/office/drawing/2014/main" id="{DCF8C06D-02F2-45F8-87E6-E8B881AA863B}"/>
                </a:ext>
              </a:extLst>
            </p:cNvPr>
            <p:cNvSpPr/>
            <p:nvPr/>
          </p:nvSpPr>
          <p:spPr bwMode="auto">
            <a:xfrm>
              <a:off x="370690" y="1859887"/>
              <a:ext cx="1458110" cy="1205199"/>
            </a:xfrm>
            <a:prstGeom prst="rect">
              <a:avLst/>
            </a:prstGeom>
            <a:solidFill>
              <a:srgbClr val="0083A9">
                <a:alpha val="25098"/>
              </a:srgb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bg1"/>
                </a:solidFill>
                <a:effectLst/>
                <a:latin typeface="Arial" charset="0"/>
                <a:ea typeface="ＭＳ Ｐゴシック" pitchFamily="108" charset="-128"/>
              </a:endParaRPr>
            </a:p>
          </p:txBody>
        </p:sp>
        <p:sp>
          <p:nvSpPr>
            <p:cNvPr id="19" name="TextBox 18">
              <a:extLst>
                <a:ext uri="{FF2B5EF4-FFF2-40B4-BE49-F238E27FC236}">
                  <a16:creationId xmlns:a16="http://schemas.microsoft.com/office/drawing/2014/main" id="{F850E3DF-E19B-4CA5-82FB-492AF4373198}"/>
                </a:ext>
              </a:extLst>
            </p:cNvPr>
            <p:cNvSpPr txBox="1"/>
            <p:nvPr/>
          </p:nvSpPr>
          <p:spPr>
            <a:xfrm>
              <a:off x="91441" y="2812098"/>
              <a:ext cx="1777004" cy="261610"/>
            </a:xfrm>
            <a:prstGeom prst="rect">
              <a:avLst/>
            </a:prstGeom>
            <a:noFill/>
          </p:spPr>
          <p:txBody>
            <a:bodyPr wrap="square" rtlCol="0">
              <a:spAutoFit/>
            </a:bodyPr>
            <a:lstStyle/>
            <a:p>
              <a:pPr algn="r"/>
              <a:r>
                <a:rPr lang="en-IE" sz="1100" b="1" i="1" dirty="0">
                  <a:solidFill>
                    <a:schemeClr val="accent3">
                      <a:lumMod val="75000"/>
                    </a:schemeClr>
                  </a:solidFill>
                </a:rPr>
                <a:t>New Pipeline Options</a:t>
              </a:r>
            </a:p>
          </p:txBody>
        </p:sp>
      </p:grpSp>
      <p:grpSp>
        <p:nvGrpSpPr>
          <p:cNvPr id="23" name="Group 22">
            <a:extLst>
              <a:ext uri="{FF2B5EF4-FFF2-40B4-BE49-F238E27FC236}">
                <a16:creationId xmlns:a16="http://schemas.microsoft.com/office/drawing/2014/main" id="{4209BB19-101C-4363-9CE6-8E6703F203A6}"/>
              </a:ext>
            </a:extLst>
          </p:cNvPr>
          <p:cNvGrpSpPr/>
          <p:nvPr/>
        </p:nvGrpSpPr>
        <p:grpSpPr>
          <a:xfrm>
            <a:off x="8221287" y="1999020"/>
            <a:ext cx="1931320" cy="1841460"/>
            <a:chOff x="8221287" y="1999020"/>
            <a:chExt cx="1931320" cy="1841460"/>
          </a:xfrm>
        </p:grpSpPr>
        <p:sp>
          <p:nvSpPr>
            <p:cNvPr id="21" name="Rectangle 20">
              <a:extLst>
                <a:ext uri="{FF2B5EF4-FFF2-40B4-BE49-F238E27FC236}">
                  <a16:creationId xmlns:a16="http://schemas.microsoft.com/office/drawing/2014/main" id="{7B7EB325-0CE0-495B-94D0-ECCD4D7CC9FB}"/>
                </a:ext>
              </a:extLst>
            </p:cNvPr>
            <p:cNvSpPr/>
            <p:nvPr/>
          </p:nvSpPr>
          <p:spPr bwMode="auto">
            <a:xfrm>
              <a:off x="8513381" y="1999020"/>
              <a:ext cx="1189419" cy="1841460"/>
            </a:xfrm>
            <a:prstGeom prst="rect">
              <a:avLst/>
            </a:prstGeom>
            <a:solidFill>
              <a:srgbClr val="0083A9">
                <a:alpha val="25098"/>
              </a:srgb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bg1"/>
                </a:solidFill>
                <a:effectLst/>
                <a:latin typeface="Arial" charset="0"/>
                <a:ea typeface="ＭＳ Ｐゴシック" pitchFamily="108" charset="-128"/>
              </a:endParaRPr>
            </a:p>
          </p:txBody>
        </p:sp>
        <p:sp>
          <p:nvSpPr>
            <p:cNvPr id="22" name="TextBox 21">
              <a:extLst>
                <a:ext uri="{FF2B5EF4-FFF2-40B4-BE49-F238E27FC236}">
                  <a16:creationId xmlns:a16="http://schemas.microsoft.com/office/drawing/2014/main" id="{714E598A-E27A-4769-9E4B-58961A5C0F99}"/>
                </a:ext>
              </a:extLst>
            </p:cNvPr>
            <p:cNvSpPr txBox="1"/>
            <p:nvPr/>
          </p:nvSpPr>
          <p:spPr>
            <a:xfrm>
              <a:off x="8221287" y="3549100"/>
              <a:ext cx="1931320" cy="261610"/>
            </a:xfrm>
            <a:prstGeom prst="rect">
              <a:avLst/>
            </a:prstGeom>
            <a:noFill/>
          </p:spPr>
          <p:txBody>
            <a:bodyPr wrap="square" rtlCol="0">
              <a:spAutoFit/>
            </a:bodyPr>
            <a:lstStyle/>
            <a:p>
              <a:r>
                <a:rPr lang="en-IE" sz="1100" b="1" i="1" dirty="0">
                  <a:solidFill>
                    <a:schemeClr val="accent3">
                      <a:lumMod val="75000"/>
                    </a:schemeClr>
                  </a:solidFill>
                </a:rPr>
                <a:t>Pipeline Context Menu</a:t>
              </a:r>
            </a:p>
          </p:txBody>
        </p:sp>
      </p:grpSp>
      <p:grpSp>
        <p:nvGrpSpPr>
          <p:cNvPr id="27" name="Group 26">
            <a:extLst>
              <a:ext uri="{FF2B5EF4-FFF2-40B4-BE49-F238E27FC236}">
                <a16:creationId xmlns:a16="http://schemas.microsoft.com/office/drawing/2014/main" id="{BD0F9DE9-B791-48DD-9D59-C29EC089A9FA}"/>
              </a:ext>
            </a:extLst>
          </p:cNvPr>
          <p:cNvGrpSpPr/>
          <p:nvPr/>
        </p:nvGrpSpPr>
        <p:grpSpPr>
          <a:xfrm>
            <a:off x="3115024" y="1513868"/>
            <a:ext cx="6579463" cy="275041"/>
            <a:chOff x="3115024" y="1513868"/>
            <a:chExt cx="6579463" cy="275041"/>
          </a:xfrm>
        </p:grpSpPr>
        <p:sp>
          <p:nvSpPr>
            <p:cNvPr id="25" name="Rectangle 24">
              <a:extLst>
                <a:ext uri="{FF2B5EF4-FFF2-40B4-BE49-F238E27FC236}">
                  <a16:creationId xmlns:a16="http://schemas.microsoft.com/office/drawing/2014/main" id="{9F2F1B64-2C8D-4A77-BAAC-C8E44BDC3008}"/>
                </a:ext>
              </a:extLst>
            </p:cNvPr>
            <p:cNvSpPr/>
            <p:nvPr/>
          </p:nvSpPr>
          <p:spPr bwMode="auto">
            <a:xfrm>
              <a:off x="3115024" y="1513868"/>
              <a:ext cx="6579463" cy="275041"/>
            </a:xfrm>
            <a:prstGeom prst="rect">
              <a:avLst/>
            </a:prstGeom>
            <a:solidFill>
              <a:srgbClr val="0083A9">
                <a:alpha val="25098"/>
              </a:srgb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bg1"/>
                </a:solidFill>
                <a:effectLst/>
                <a:latin typeface="Arial" charset="0"/>
                <a:ea typeface="ＭＳ Ｐゴシック" pitchFamily="108" charset="-128"/>
              </a:endParaRPr>
            </a:p>
          </p:txBody>
        </p:sp>
        <p:sp>
          <p:nvSpPr>
            <p:cNvPr id="26" name="TextBox 25">
              <a:extLst>
                <a:ext uri="{FF2B5EF4-FFF2-40B4-BE49-F238E27FC236}">
                  <a16:creationId xmlns:a16="http://schemas.microsoft.com/office/drawing/2014/main" id="{394795B1-DD51-4511-99BE-AD0A8DAE18A6}"/>
                </a:ext>
              </a:extLst>
            </p:cNvPr>
            <p:cNvSpPr txBox="1"/>
            <p:nvPr/>
          </p:nvSpPr>
          <p:spPr>
            <a:xfrm>
              <a:off x="3115024" y="1524022"/>
              <a:ext cx="1465600" cy="261610"/>
            </a:xfrm>
            <a:prstGeom prst="rect">
              <a:avLst/>
            </a:prstGeom>
            <a:noFill/>
          </p:spPr>
          <p:txBody>
            <a:bodyPr wrap="square" rtlCol="0">
              <a:spAutoFit/>
            </a:bodyPr>
            <a:lstStyle/>
            <a:p>
              <a:r>
                <a:rPr lang="en-IE" sz="1100" b="1" i="1" dirty="0">
                  <a:solidFill>
                    <a:schemeClr val="accent3">
                      <a:lumMod val="75000"/>
                    </a:schemeClr>
                  </a:solidFill>
                </a:rPr>
                <a:t>Pipeline Actions</a:t>
              </a:r>
            </a:p>
          </p:txBody>
        </p:sp>
      </p:grpSp>
      <p:grpSp>
        <p:nvGrpSpPr>
          <p:cNvPr id="28" name="Group 27">
            <a:extLst>
              <a:ext uri="{FF2B5EF4-FFF2-40B4-BE49-F238E27FC236}">
                <a16:creationId xmlns:a16="http://schemas.microsoft.com/office/drawing/2014/main" id="{73AB17A9-D5ED-4688-BCB1-7EC28B085E3E}"/>
              </a:ext>
            </a:extLst>
          </p:cNvPr>
          <p:cNvGrpSpPr/>
          <p:nvPr/>
        </p:nvGrpSpPr>
        <p:grpSpPr>
          <a:xfrm>
            <a:off x="3115023" y="1210849"/>
            <a:ext cx="6579463" cy="275041"/>
            <a:chOff x="3115024" y="1513868"/>
            <a:chExt cx="6579463" cy="275041"/>
          </a:xfrm>
        </p:grpSpPr>
        <p:sp>
          <p:nvSpPr>
            <p:cNvPr id="29" name="Rectangle 28">
              <a:extLst>
                <a:ext uri="{FF2B5EF4-FFF2-40B4-BE49-F238E27FC236}">
                  <a16:creationId xmlns:a16="http://schemas.microsoft.com/office/drawing/2014/main" id="{10B4A26E-A8E8-4372-9DE4-D5FDFF0298E2}"/>
                </a:ext>
              </a:extLst>
            </p:cNvPr>
            <p:cNvSpPr/>
            <p:nvPr/>
          </p:nvSpPr>
          <p:spPr bwMode="auto">
            <a:xfrm>
              <a:off x="3115024" y="1513868"/>
              <a:ext cx="6579463" cy="275041"/>
            </a:xfrm>
            <a:prstGeom prst="rect">
              <a:avLst/>
            </a:prstGeom>
            <a:solidFill>
              <a:srgbClr val="0083A9">
                <a:alpha val="25098"/>
              </a:srgb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bg1"/>
                </a:solidFill>
                <a:effectLst/>
                <a:latin typeface="Arial" charset="0"/>
                <a:ea typeface="ＭＳ Ｐゴシック" pitchFamily="108" charset="-128"/>
              </a:endParaRPr>
            </a:p>
          </p:txBody>
        </p:sp>
        <p:sp>
          <p:nvSpPr>
            <p:cNvPr id="30" name="TextBox 29">
              <a:extLst>
                <a:ext uri="{FF2B5EF4-FFF2-40B4-BE49-F238E27FC236}">
                  <a16:creationId xmlns:a16="http://schemas.microsoft.com/office/drawing/2014/main" id="{EE036850-A7C1-464B-8F2D-4E9ECC0FC11E}"/>
                </a:ext>
              </a:extLst>
            </p:cNvPr>
            <p:cNvSpPr txBox="1"/>
            <p:nvPr/>
          </p:nvSpPr>
          <p:spPr>
            <a:xfrm>
              <a:off x="3115024" y="1524022"/>
              <a:ext cx="1673108" cy="261610"/>
            </a:xfrm>
            <a:prstGeom prst="rect">
              <a:avLst/>
            </a:prstGeom>
            <a:noFill/>
          </p:spPr>
          <p:txBody>
            <a:bodyPr wrap="square" rtlCol="0">
              <a:spAutoFit/>
            </a:bodyPr>
            <a:lstStyle/>
            <a:p>
              <a:r>
                <a:rPr lang="en-IE" sz="1100" b="1" i="1" dirty="0">
                  <a:solidFill>
                    <a:schemeClr val="accent3">
                      <a:lumMod val="75000"/>
                    </a:schemeClr>
                  </a:solidFill>
                </a:rPr>
                <a:t>Data Collector Menu</a:t>
              </a:r>
            </a:p>
          </p:txBody>
        </p:sp>
      </p:grpSp>
      <p:grpSp>
        <p:nvGrpSpPr>
          <p:cNvPr id="31" name="Group 30">
            <a:extLst>
              <a:ext uri="{FF2B5EF4-FFF2-40B4-BE49-F238E27FC236}">
                <a16:creationId xmlns:a16="http://schemas.microsoft.com/office/drawing/2014/main" id="{371ADFEE-8B46-42C2-B2E0-61526F488618}"/>
              </a:ext>
            </a:extLst>
          </p:cNvPr>
          <p:cNvGrpSpPr/>
          <p:nvPr/>
        </p:nvGrpSpPr>
        <p:grpSpPr>
          <a:xfrm>
            <a:off x="7079226" y="665801"/>
            <a:ext cx="2433227" cy="360471"/>
            <a:chOff x="6772626" y="337339"/>
            <a:chExt cx="2838149" cy="433046"/>
          </a:xfrm>
        </p:grpSpPr>
        <p:sp>
          <p:nvSpPr>
            <p:cNvPr id="32" name="TextBox 31">
              <a:extLst>
                <a:ext uri="{FF2B5EF4-FFF2-40B4-BE49-F238E27FC236}">
                  <a16:creationId xmlns:a16="http://schemas.microsoft.com/office/drawing/2014/main" id="{7202A3FF-6AAD-441A-A19C-FF31F81FB5A3}"/>
                </a:ext>
              </a:extLst>
            </p:cNvPr>
            <p:cNvSpPr txBox="1"/>
            <p:nvPr/>
          </p:nvSpPr>
          <p:spPr>
            <a:xfrm rot="2497566">
              <a:off x="6772626" y="508775"/>
              <a:ext cx="1000595" cy="261610"/>
            </a:xfrm>
            <a:prstGeom prst="rect">
              <a:avLst/>
            </a:prstGeom>
            <a:noFill/>
          </p:spPr>
          <p:txBody>
            <a:bodyPr wrap="none" rtlCol="0">
              <a:spAutoFit/>
            </a:bodyPr>
            <a:lstStyle/>
            <a:p>
              <a:pPr algn="r"/>
              <a:r>
                <a:rPr lang="en-IE" sz="1100" b="1" i="1" dirty="0">
                  <a:solidFill>
                    <a:schemeClr val="accent3">
                      <a:lumMod val="75000"/>
                    </a:schemeClr>
                  </a:solidFill>
                </a:rPr>
                <a:t>Control Hub</a:t>
              </a:r>
            </a:p>
          </p:txBody>
        </p:sp>
        <p:sp>
          <p:nvSpPr>
            <p:cNvPr id="33" name="TextBox 32">
              <a:extLst>
                <a:ext uri="{FF2B5EF4-FFF2-40B4-BE49-F238E27FC236}">
                  <a16:creationId xmlns:a16="http://schemas.microsoft.com/office/drawing/2014/main" id="{33838A00-6401-4E70-8158-003CF0601B97}"/>
                </a:ext>
              </a:extLst>
            </p:cNvPr>
            <p:cNvSpPr txBox="1"/>
            <p:nvPr/>
          </p:nvSpPr>
          <p:spPr>
            <a:xfrm rot="2497566">
              <a:off x="6891963" y="386853"/>
              <a:ext cx="1367682" cy="261610"/>
            </a:xfrm>
            <a:prstGeom prst="rect">
              <a:avLst/>
            </a:prstGeom>
            <a:noFill/>
          </p:spPr>
          <p:txBody>
            <a:bodyPr wrap="none" rtlCol="0">
              <a:spAutoFit/>
            </a:bodyPr>
            <a:lstStyle/>
            <a:p>
              <a:pPr algn="r"/>
              <a:r>
                <a:rPr lang="en-IE" sz="1100" b="1" i="1" dirty="0">
                  <a:solidFill>
                    <a:schemeClr val="accent3">
                      <a:lumMod val="75000"/>
                    </a:schemeClr>
                  </a:solidFill>
                </a:rPr>
                <a:t>SDC Mgmt. Home</a:t>
              </a:r>
            </a:p>
          </p:txBody>
        </p:sp>
        <p:sp>
          <p:nvSpPr>
            <p:cNvPr id="34" name="TextBox 33">
              <a:extLst>
                <a:ext uri="{FF2B5EF4-FFF2-40B4-BE49-F238E27FC236}">
                  <a16:creationId xmlns:a16="http://schemas.microsoft.com/office/drawing/2014/main" id="{FD8D16AA-CC18-4D5A-A9A0-907B20D7C059}"/>
                </a:ext>
              </a:extLst>
            </p:cNvPr>
            <p:cNvSpPr txBox="1"/>
            <p:nvPr/>
          </p:nvSpPr>
          <p:spPr>
            <a:xfrm rot="2497566">
              <a:off x="7242424" y="383659"/>
              <a:ext cx="1377300" cy="261610"/>
            </a:xfrm>
            <a:prstGeom prst="rect">
              <a:avLst/>
            </a:prstGeom>
            <a:noFill/>
          </p:spPr>
          <p:txBody>
            <a:bodyPr wrap="none" rtlCol="0">
              <a:spAutoFit/>
            </a:bodyPr>
            <a:lstStyle/>
            <a:p>
              <a:pPr algn="r"/>
              <a:r>
                <a:rPr lang="en-IE" sz="1100" b="1" i="1" dirty="0">
                  <a:solidFill>
                    <a:schemeClr val="accent3">
                      <a:lumMod val="75000"/>
                    </a:schemeClr>
                  </a:solidFill>
                </a:rPr>
                <a:t>Package Manager</a:t>
              </a:r>
            </a:p>
          </p:txBody>
        </p:sp>
        <p:sp>
          <p:nvSpPr>
            <p:cNvPr id="35" name="TextBox 34">
              <a:extLst>
                <a:ext uri="{FF2B5EF4-FFF2-40B4-BE49-F238E27FC236}">
                  <a16:creationId xmlns:a16="http://schemas.microsoft.com/office/drawing/2014/main" id="{6035C579-B1F6-4FBD-8A19-4D2B45145F71}"/>
                </a:ext>
              </a:extLst>
            </p:cNvPr>
            <p:cNvSpPr txBox="1"/>
            <p:nvPr/>
          </p:nvSpPr>
          <p:spPr>
            <a:xfrm rot="2497566">
              <a:off x="7581202" y="384191"/>
              <a:ext cx="1375698" cy="261610"/>
            </a:xfrm>
            <a:prstGeom prst="rect">
              <a:avLst/>
            </a:prstGeom>
            <a:noFill/>
          </p:spPr>
          <p:txBody>
            <a:bodyPr wrap="none" rtlCol="0">
              <a:spAutoFit/>
            </a:bodyPr>
            <a:lstStyle/>
            <a:p>
              <a:pPr algn="r"/>
              <a:r>
                <a:rPr lang="en-IE" sz="1100" b="1" i="1" dirty="0">
                  <a:solidFill>
                    <a:schemeClr val="accent3">
                      <a:lumMod val="75000"/>
                    </a:schemeClr>
                  </a:solidFill>
                </a:rPr>
                <a:t>SDC Notifications</a:t>
              </a:r>
            </a:p>
          </p:txBody>
        </p:sp>
        <p:sp>
          <p:nvSpPr>
            <p:cNvPr id="36" name="TextBox 35">
              <a:extLst>
                <a:ext uri="{FF2B5EF4-FFF2-40B4-BE49-F238E27FC236}">
                  <a16:creationId xmlns:a16="http://schemas.microsoft.com/office/drawing/2014/main" id="{D4E7AA5C-621E-410B-8E31-0B2CECA6A33A}"/>
                </a:ext>
              </a:extLst>
            </p:cNvPr>
            <p:cNvSpPr txBox="1"/>
            <p:nvPr/>
          </p:nvSpPr>
          <p:spPr>
            <a:xfrm rot="2497566">
              <a:off x="7859934" y="337339"/>
              <a:ext cx="1516762" cy="261610"/>
            </a:xfrm>
            <a:prstGeom prst="rect">
              <a:avLst/>
            </a:prstGeom>
            <a:noFill/>
          </p:spPr>
          <p:txBody>
            <a:bodyPr wrap="none" rtlCol="0">
              <a:spAutoFit/>
            </a:bodyPr>
            <a:lstStyle/>
            <a:p>
              <a:pPr algn="r"/>
              <a:r>
                <a:rPr lang="en-IE" sz="1100" b="1" i="1" dirty="0">
                  <a:solidFill>
                    <a:schemeClr val="accent3">
                      <a:lumMod val="75000"/>
                    </a:schemeClr>
                  </a:solidFill>
                </a:rPr>
                <a:t>SDC Administration</a:t>
              </a:r>
            </a:p>
          </p:txBody>
        </p:sp>
        <p:sp>
          <p:nvSpPr>
            <p:cNvPr id="37" name="TextBox 36">
              <a:extLst>
                <a:ext uri="{FF2B5EF4-FFF2-40B4-BE49-F238E27FC236}">
                  <a16:creationId xmlns:a16="http://schemas.microsoft.com/office/drawing/2014/main" id="{B6F7393B-6EF1-4942-8D07-12C8056F99F3}"/>
                </a:ext>
              </a:extLst>
            </p:cNvPr>
            <p:cNvSpPr txBox="1"/>
            <p:nvPr/>
          </p:nvSpPr>
          <p:spPr>
            <a:xfrm rot="2497566">
              <a:off x="8267137" y="394839"/>
              <a:ext cx="1343638" cy="261610"/>
            </a:xfrm>
            <a:prstGeom prst="rect">
              <a:avLst/>
            </a:prstGeom>
            <a:noFill/>
          </p:spPr>
          <p:txBody>
            <a:bodyPr wrap="none" rtlCol="0">
              <a:spAutoFit/>
            </a:bodyPr>
            <a:lstStyle/>
            <a:p>
              <a:pPr algn="r"/>
              <a:r>
                <a:rPr lang="en-IE" sz="1100" b="1" i="1" dirty="0">
                  <a:solidFill>
                    <a:schemeClr val="accent3">
                      <a:lumMod val="75000"/>
                    </a:schemeClr>
                  </a:solidFill>
                </a:rPr>
                <a:t>Current User Info</a:t>
              </a:r>
            </a:p>
          </p:txBody>
        </p:sp>
      </p:grpSp>
    </p:spTree>
    <p:extLst>
      <p:ext uri="{BB962C8B-B14F-4D97-AF65-F5344CB8AC3E}">
        <p14:creationId xmlns:p14="http://schemas.microsoft.com/office/powerpoint/2010/main" val="89928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D502-576A-46FE-9660-E7EEAD5AE2CF}"/>
              </a:ext>
            </a:extLst>
          </p:cNvPr>
          <p:cNvSpPr>
            <a:spLocks noGrp="1"/>
          </p:cNvSpPr>
          <p:nvPr>
            <p:ph type="title"/>
          </p:nvPr>
        </p:nvSpPr>
        <p:spPr/>
        <p:txBody>
          <a:bodyPr/>
          <a:lstStyle/>
          <a:p>
            <a:r>
              <a:rPr lang="en-IE" dirty="0"/>
              <a:t>Pipelines Design in StreamSets</a:t>
            </a:r>
          </a:p>
        </p:txBody>
      </p:sp>
      <p:sp>
        <p:nvSpPr>
          <p:cNvPr id="4" name="TextBox 3">
            <a:extLst>
              <a:ext uri="{FF2B5EF4-FFF2-40B4-BE49-F238E27FC236}">
                <a16:creationId xmlns:a16="http://schemas.microsoft.com/office/drawing/2014/main" id="{4EEA501A-4DD0-4301-8C5E-4600224AF126}"/>
              </a:ext>
            </a:extLst>
          </p:cNvPr>
          <p:cNvSpPr txBox="1"/>
          <p:nvPr/>
        </p:nvSpPr>
        <p:spPr>
          <a:xfrm>
            <a:off x="293272" y="1256238"/>
            <a:ext cx="9419687" cy="707886"/>
          </a:xfrm>
          <a:prstGeom prst="rect">
            <a:avLst/>
          </a:prstGeom>
          <a:noFill/>
        </p:spPr>
        <p:txBody>
          <a:bodyPr wrap="square" rtlCol="0">
            <a:spAutoFit/>
          </a:bodyPr>
          <a:lstStyle/>
          <a:p>
            <a:pPr algn="ctr"/>
            <a:r>
              <a:rPr lang="en-IE" sz="2000" dirty="0"/>
              <a:t>Describe the flow of data from the origin system to destination systems and defines how to transform the data along the way.</a:t>
            </a:r>
          </a:p>
        </p:txBody>
      </p:sp>
      <p:sp>
        <p:nvSpPr>
          <p:cNvPr id="5" name="Rectangle 4">
            <a:extLst>
              <a:ext uri="{FF2B5EF4-FFF2-40B4-BE49-F238E27FC236}">
                <a16:creationId xmlns:a16="http://schemas.microsoft.com/office/drawing/2014/main" id="{9D183888-D818-4DE3-A548-2FBEF0265B57}"/>
              </a:ext>
            </a:extLst>
          </p:cNvPr>
          <p:cNvSpPr/>
          <p:nvPr/>
        </p:nvSpPr>
        <p:spPr bwMode="auto">
          <a:xfrm>
            <a:off x="1111739" y="2289830"/>
            <a:ext cx="7278467" cy="81788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E" sz="2000" b="0" i="0" u="none" strike="noStrike" cap="none" normalizeH="0" baseline="0" dirty="0">
                <a:ln>
                  <a:noFill/>
                </a:ln>
                <a:solidFill>
                  <a:schemeClr val="bg1"/>
                </a:solidFill>
                <a:effectLst/>
                <a:latin typeface="Arial" charset="0"/>
                <a:ea typeface="ＭＳ Ｐゴシック" pitchFamily="108" charset="-128"/>
              </a:rPr>
              <a:t>Whe</a:t>
            </a:r>
            <a:r>
              <a:rPr lang="en-IE" sz="2000" dirty="0">
                <a:solidFill>
                  <a:schemeClr val="bg1"/>
                </a:solidFill>
              </a:rPr>
              <a:t>n you start a pipeline, the Data Collector runs the pipeline </a:t>
            </a:r>
            <a:r>
              <a:rPr lang="en-IE" sz="2000" dirty="0"/>
              <a:t>until you stop it or shutdown the Collector</a:t>
            </a:r>
            <a:endParaRPr kumimoji="0" lang="en-IE" sz="2000" b="0" i="0" u="none" strike="noStrike" cap="none" normalizeH="0" baseline="0" dirty="0">
              <a:ln>
                <a:noFill/>
              </a:ln>
              <a:solidFill>
                <a:schemeClr val="tx1"/>
              </a:solidFill>
              <a:effectLst/>
              <a:latin typeface="Arial" charset="0"/>
              <a:ea typeface="ＭＳ Ｐゴシック" pitchFamily="108" charset="-128"/>
            </a:endParaRPr>
          </a:p>
        </p:txBody>
      </p:sp>
      <p:pic>
        <p:nvPicPr>
          <p:cNvPr id="6" name="Picture 5">
            <a:extLst>
              <a:ext uri="{FF2B5EF4-FFF2-40B4-BE49-F238E27FC236}">
                <a16:creationId xmlns:a16="http://schemas.microsoft.com/office/drawing/2014/main" id="{4C0C77CF-03C7-47E9-A63F-48D1A2BEAE2A}"/>
              </a:ext>
            </a:extLst>
          </p:cNvPr>
          <p:cNvPicPr>
            <a:picLocks noChangeAspect="1"/>
          </p:cNvPicPr>
          <p:nvPr/>
        </p:nvPicPr>
        <p:blipFill>
          <a:blip r:embed="rId3"/>
          <a:stretch>
            <a:fillRect/>
          </a:stretch>
        </p:blipFill>
        <p:spPr>
          <a:xfrm>
            <a:off x="548258" y="3584585"/>
            <a:ext cx="8809483" cy="1089754"/>
          </a:xfrm>
          <a:prstGeom prst="rect">
            <a:avLst/>
          </a:prstGeom>
        </p:spPr>
      </p:pic>
      <p:grpSp>
        <p:nvGrpSpPr>
          <p:cNvPr id="26" name="Group 25">
            <a:extLst>
              <a:ext uri="{FF2B5EF4-FFF2-40B4-BE49-F238E27FC236}">
                <a16:creationId xmlns:a16="http://schemas.microsoft.com/office/drawing/2014/main" id="{FB66B8EA-113D-4A00-82FF-CE0BAFEEF29B}"/>
              </a:ext>
            </a:extLst>
          </p:cNvPr>
          <p:cNvGrpSpPr/>
          <p:nvPr/>
        </p:nvGrpSpPr>
        <p:grpSpPr>
          <a:xfrm>
            <a:off x="548258" y="4968417"/>
            <a:ext cx="5942519" cy="1695985"/>
            <a:chOff x="548258" y="4968417"/>
            <a:chExt cx="5942519" cy="1695985"/>
          </a:xfrm>
        </p:grpSpPr>
        <p:pic>
          <p:nvPicPr>
            <p:cNvPr id="16" name="Picture 15">
              <a:extLst>
                <a:ext uri="{FF2B5EF4-FFF2-40B4-BE49-F238E27FC236}">
                  <a16:creationId xmlns:a16="http://schemas.microsoft.com/office/drawing/2014/main" id="{6A8D75AD-9B97-41C7-8DFA-AABD6CC475D8}"/>
                </a:ext>
              </a:extLst>
            </p:cNvPr>
            <p:cNvPicPr>
              <a:picLocks noChangeAspect="1"/>
            </p:cNvPicPr>
            <p:nvPr/>
          </p:nvPicPr>
          <p:blipFill>
            <a:blip r:embed="rId4"/>
            <a:stretch>
              <a:fillRect/>
            </a:stretch>
          </p:blipFill>
          <p:spPr>
            <a:xfrm>
              <a:off x="548258" y="4968417"/>
              <a:ext cx="3558848" cy="1463167"/>
            </a:xfrm>
            <a:prstGeom prst="rect">
              <a:avLst/>
            </a:prstGeom>
          </p:spPr>
        </p:pic>
        <p:pic>
          <p:nvPicPr>
            <p:cNvPr id="18" name="Picture 17">
              <a:extLst>
                <a:ext uri="{FF2B5EF4-FFF2-40B4-BE49-F238E27FC236}">
                  <a16:creationId xmlns:a16="http://schemas.microsoft.com/office/drawing/2014/main" id="{DFC243E8-0C17-4FD4-842F-50046E899C3B}"/>
                </a:ext>
              </a:extLst>
            </p:cNvPr>
            <p:cNvPicPr>
              <a:picLocks noChangeAspect="1"/>
            </p:cNvPicPr>
            <p:nvPr/>
          </p:nvPicPr>
          <p:blipFill>
            <a:blip r:embed="rId5"/>
            <a:stretch>
              <a:fillRect/>
            </a:stretch>
          </p:blipFill>
          <p:spPr>
            <a:xfrm>
              <a:off x="4768508" y="5925198"/>
              <a:ext cx="1722269" cy="739204"/>
            </a:xfrm>
            <a:prstGeom prst="rect">
              <a:avLst/>
            </a:prstGeom>
          </p:spPr>
        </p:pic>
        <p:cxnSp>
          <p:nvCxnSpPr>
            <p:cNvPr id="20" name="Straight Arrow Connector 19">
              <a:extLst>
                <a:ext uri="{FF2B5EF4-FFF2-40B4-BE49-F238E27FC236}">
                  <a16:creationId xmlns:a16="http://schemas.microsoft.com/office/drawing/2014/main" id="{CD4EAAD0-CE9D-4317-9E3C-727D76D95C46}"/>
                </a:ext>
              </a:extLst>
            </p:cNvPr>
            <p:cNvCxnSpPr>
              <a:cxnSpLocks/>
              <a:endCxn id="18" idx="1"/>
            </p:cNvCxnSpPr>
            <p:nvPr/>
          </p:nvCxnSpPr>
          <p:spPr bwMode="auto">
            <a:xfrm>
              <a:off x="4083563" y="6294800"/>
              <a:ext cx="68494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23" name="Rectangle: Diagonal Corners Rounded 22">
            <a:extLst>
              <a:ext uri="{FF2B5EF4-FFF2-40B4-BE49-F238E27FC236}">
                <a16:creationId xmlns:a16="http://schemas.microsoft.com/office/drawing/2014/main" id="{81CEE5A7-664B-47D7-8B80-C25E82ABCDCB}"/>
              </a:ext>
            </a:extLst>
          </p:cNvPr>
          <p:cNvSpPr/>
          <p:nvPr/>
        </p:nvSpPr>
        <p:spPr bwMode="auto">
          <a:xfrm>
            <a:off x="6490777" y="5151214"/>
            <a:ext cx="3156046" cy="910000"/>
          </a:xfrm>
          <a:prstGeom prst="round2Diag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IE" sz="1600" b="0" i="0" u="none" strike="noStrike" cap="none" normalizeH="0" baseline="0" dirty="0">
                <a:ln>
                  <a:noFill/>
                </a:ln>
                <a:solidFill>
                  <a:schemeClr val="tx1"/>
                </a:solidFill>
                <a:effectLst/>
                <a:latin typeface="Arial" charset="0"/>
                <a:ea typeface="ＭＳ Ｐゴシック" pitchFamily="108" charset="-128"/>
              </a:rPr>
              <a:t>You can also run pipelines in batch mode – depending on the source (scheduled or ad-hoc)</a:t>
            </a:r>
          </a:p>
        </p:txBody>
      </p:sp>
    </p:spTree>
    <p:extLst>
      <p:ext uri="{BB962C8B-B14F-4D97-AF65-F5344CB8AC3E}">
        <p14:creationId xmlns:p14="http://schemas.microsoft.com/office/powerpoint/2010/main" val="300387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198F7-51A1-4266-8D23-A204956BCC0A}"/>
              </a:ext>
            </a:extLst>
          </p:cNvPr>
          <p:cNvSpPr>
            <a:spLocks noGrp="1"/>
          </p:cNvSpPr>
          <p:nvPr>
            <p:ph type="title"/>
          </p:nvPr>
        </p:nvSpPr>
        <p:spPr>
          <a:xfrm>
            <a:off x="293273" y="304800"/>
            <a:ext cx="8915400" cy="520700"/>
          </a:xfrm>
        </p:spPr>
        <p:txBody>
          <a:bodyPr/>
          <a:lstStyle/>
          <a:p>
            <a:r>
              <a:rPr lang="en-IE" dirty="0"/>
              <a:t>Pipeline Designer UI</a:t>
            </a:r>
          </a:p>
        </p:txBody>
      </p:sp>
      <p:pic>
        <p:nvPicPr>
          <p:cNvPr id="4" name="Picture 3">
            <a:extLst>
              <a:ext uri="{FF2B5EF4-FFF2-40B4-BE49-F238E27FC236}">
                <a16:creationId xmlns:a16="http://schemas.microsoft.com/office/drawing/2014/main" id="{67EC060A-37FC-4288-BE86-033F11FBD824}"/>
              </a:ext>
            </a:extLst>
          </p:cNvPr>
          <p:cNvPicPr>
            <a:picLocks noChangeAspect="1"/>
          </p:cNvPicPr>
          <p:nvPr/>
        </p:nvPicPr>
        <p:blipFill>
          <a:blip r:embed="rId3"/>
          <a:stretch>
            <a:fillRect/>
          </a:stretch>
        </p:blipFill>
        <p:spPr>
          <a:xfrm>
            <a:off x="0" y="905044"/>
            <a:ext cx="9906000" cy="5047912"/>
          </a:xfrm>
          <a:prstGeom prst="rect">
            <a:avLst/>
          </a:prstGeom>
        </p:spPr>
      </p:pic>
      <p:grpSp>
        <p:nvGrpSpPr>
          <p:cNvPr id="5" name="Group 4">
            <a:extLst>
              <a:ext uri="{FF2B5EF4-FFF2-40B4-BE49-F238E27FC236}">
                <a16:creationId xmlns:a16="http://schemas.microsoft.com/office/drawing/2014/main" id="{82A75034-0D0C-499E-88FF-D5963E17AB2A}"/>
              </a:ext>
            </a:extLst>
          </p:cNvPr>
          <p:cNvGrpSpPr/>
          <p:nvPr/>
        </p:nvGrpSpPr>
        <p:grpSpPr>
          <a:xfrm>
            <a:off x="0" y="1579418"/>
            <a:ext cx="8786553" cy="2310938"/>
            <a:chOff x="1920240" y="2003367"/>
            <a:chExt cx="6301047" cy="1425633"/>
          </a:xfrm>
        </p:grpSpPr>
        <p:sp>
          <p:nvSpPr>
            <p:cNvPr id="6" name="Rectangle 5">
              <a:extLst>
                <a:ext uri="{FF2B5EF4-FFF2-40B4-BE49-F238E27FC236}">
                  <a16:creationId xmlns:a16="http://schemas.microsoft.com/office/drawing/2014/main" id="{BF137303-BA84-4DA4-9A59-4DA3EB247034}"/>
                </a:ext>
              </a:extLst>
            </p:cNvPr>
            <p:cNvSpPr/>
            <p:nvPr/>
          </p:nvSpPr>
          <p:spPr bwMode="auto">
            <a:xfrm>
              <a:off x="1920240" y="2003367"/>
              <a:ext cx="6301047" cy="1425633"/>
            </a:xfrm>
            <a:prstGeom prst="rect">
              <a:avLst/>
            </a:prstGeom>
            <a:solidFill>
              <a:srgbClr val="0083A9">
                <a:alpha val="25098"/>
              </a:srgb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bg1"/>
                </a:solidFill>
                <a:effectLst/>
                <a:latin typeface="Arial" charset="0"/>
                <a:ea typeface="ＭＳ Ｐゴシック" pitchFamily="108" charset="-128"/>
              </a:endParaRPr>
            </a:p>
          </p:txBody>
        </p:sp>
        <p:sp>
          <p:nvSpPr>
            <p:cNvPr id="7" name="TextBox 6">
              <a:extLst>
                <a:ext uri="{FF2B5EF4-FFF2-40B4-BE49-F238E27FC236}">
                  <a16:creationId xmlns:a16="http://schemas.microsoft.com/office/drawing/2014/main" id="{5D4A7439-F584-4E90-B48A-B5E09B0FB26E}"/>
                </a:ext>
              </a:extLst>
            </p:cNvPr>
            <p:cNvSpPr txBox="1"/>
            <p:nvPr/>
          </p:nvSpPr>
          <p:spPr>
            <a:xfrm>
              <a:off x="2015620" y="3197605"/>
              <a:ext cx="493388" cy="161389"/>
            </a:xfrm>
            <a:prstGeom prst="rect">
              <a:avLst/>
            </a:prstGeom>
            <a:noFill/>
          </p:spPr>
          <p:txBody>
            <a:bodyPr wrap="none" rtlCol="0">
              <a:spAutoFit/>
            </a:bodyPr>
            <a:lstStyle/>
            <a:p>
              <a:r>
                <a:rPr lang="en-IE" sz="1100" b="1" i="1" dirty="0">
                  <a:solidFill>
                    <a:schemeClr val="accent3">
                      <a:lumMod val="75000"/>
                    </a:schemeClr>
                  </a:solidFill>
                </a:rPr>
                <a:t>Canvas</a:t>
              </a:r>
            </a:p>
          </p:txBody>
        </p:sp>
      </p:grpSp>
      <p:grpSp>
        <p:nvGrpSpPr>
          <p:cNvPr id="11" name="Group 10">
            <a:extLst>
              <a:ext uri="{FF2B5EF4-FFF2-40B4-BE49-F238E27FC236}">
                <a16:creationId xmlns:a16="http://schemas.microsoft.com/office/drawing/2014/main" id="{B4FB1266-D9A8-47E1-9553-CFB6888AD6C0}"/>
              </a:ext>
            </a:extLst>
          </p:cNvPr>
          <p:cNvGrpSpPr/>
          <p:nvPr/>
        </p:nvGrpSpPr>
        <p:grpSpPr>
          <a:xfrm>
            <a:off x="0" y="3874231"/>
            <a:ext cx="1853524" cy="261610"/>
            <a:chOff x="0" y="3874231"/>
            <a:chExt cx="1853524" cy="261610"/>
          </a:xfrm>
        </p:grpSpPr>
        <p:sp>
          <p:nvSpPr>
            <p:cNvPr id="9" name="Rectangle 8">
              <a:extLst>
                <a:ext uri="{FF2B5EF4-FFF2-40B4-BE49-F238E27FC236}">
                  <a16:creationId xmlns:a16="http://schemas.microsoft.com/office/drawing/2014/main" id="{69A38158-F557-4989-9290-E12925A9452C}"/>
                </a:ext>
              </a:extLst>
            </p:cNvPr>
            <p:cNvSpPr/>
            <p:nvPr/>
          </p:nvSpPr>
          <p:spPr bwMode="auto">
            <a:xfrm>
              <a:off x="0" y="3910019"/>
              <a:ext cx="1853524" cy="225821"/>
            </a:xfrm>
            <a:prstGeom prst="rect">
              <a:avLst/>
            </a:prstGeom>
            <a:solidFill>
              <a:srgbClr val="0083A9">
                <a:alpha val="25098"/>
              </a:srgb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bg1"/>
                </a:solidFill>
                <a:effectLst/>
                <a:latin typeface="Arial" charset="0"/>
                <a:ea typeface="ＭＳ Ｐゴシック" pitchFamily="108" charset="-128"/>
              </a:endParaRPr>
            </a:p>
          </p:txBody>
        </p:sp>
        <p:sp>
          <p:nvSpPr>
            <p:cNvPr id="10" name="TextBox 9">
              <a:extLst>
                <a:ext uri="{FF2B5EF4-FFF2-40B4-BE49-F238E27FC236}">
                  <a16:creationId xmlns:a16="http://schemas.microsoft.com/office/drawing/2014/main" id="{8E9B9834-8CBB-4DF3-B04C-CA2BACFB9DDF}"/>
                </a:ext>
              </a:extLst>
            </p:cNvPr>
            <p:cNvSpPr txBox="1"/>
            <p:nvPr/>
          </p:nvSpPr>
          <p:spPr>
            <a:xfrm>
              <a:off x="477008" y="3874231"/>
              <a:ext cx="1376516" cy="261610"/>
            </a:xfrm>
            <a:prstGeom prst="rect">
              <a:avLst/>
            </a:prstGeom>
            <a:noFill/>
          </p:spPr>
          <p:txBody>
            <a:bodyPr wrap="square" rtlCol="0">
              <a:spAutoFit/>
            </a:bodyPr>
            <a:lstStyle/>
            <a:p>
              <a:pPr algn="r"/>
              <a:r>
                <a:rPr lang="en-IE" sz="1100" b="1" i="1" dirty="0">
                  <a:solidFill>
                    <a:schemeClr val="accent3">
                      <a:lumMod val="75000"/>
                    </a:schemeClr>
                  </a:solidFill>
                </a:rPr>
                <a:t>Stage List</a:t>
              </a:r>
            </a:p>
          </p:txBody>
        </p:sp>
      </p:grpSp>
      <p:grpSp>
        <p:nvGrpSpPr>
          <p:cNvPr id="12" name="Group 11">
            <a:extLst>
              <a:ext uri="{FF2B5EF4-FFF2-40B4-BE49-F238E27FC236}">
                <a16:creationId xmlns:a16="http://schemas.microsoft.com/office/drawing/2014/main" id="{AB74508B-3B15-4224-8B5B-A96C9E3868A7}"/>
              </a:ext>
            </a:extLst>
          </p:cNvPr>
          <p:cNvGrpSpPr/>
          <p:nvPr/>
        </p:nvGrpSpPr>
        <p:grpSpPr>
          <a:xfrm>
            <a:off x="0" y="4155502"/>
            <a:ext cx="8786553" cy="2471827"/>
            <a:chOff x="1920240" y="2003367"/>
            <a:chExt cx="6301047" cy="1425633"/>
          </a:xfrm>
        </p:grpSpPr>
        <p:sp>
          <p:nvSpPr>
            <p:cNvPr id="13" name="Rectangle 12">
              <a:extLst>
                <a:ext uri="{FF2B5EF4-FFF2-40B4-BE49-F238E27FC236}">
                  <a16:creationId xmlns:a16="http://schemas.microsoft.com/office/drawing/2014/main" id="{4C613960-FA3B-44E8-A0FD-C72FD50CEF56}"/>
                </a:ext>
              </a:extLst>
            </p:cNvPr>
            <p:cNvSpPr/>
            <p:nvPr/>
          </p:nvSpPr>
          <p:spPr bwMode="auto">
            <a:xfrm>
              <a:off x="1920240" y="2003367"/>
              <a:ext cx="6301047" cy="1425633"/>
            </a:xfrm>
            <a:prstGeom prst="rect">
              <a:avLst/>
            </a:prstGeom>
            <a:solidFill>
              <a:srgbClr val="0083A9">
                <a:alpha val="25098"/>
              </a:srgb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bg1"/>
                </a:solidFill>
                <a:effectLst/>
                <a:latin typeface="Arial" charset="0"/>
                <a:ea typeface="ＭＳ Ｐゴシック" pitchFamily="108" charset="-128"/>
              </a:endParaRPr>
            </a:p>
          </p:txBody>
        </p:sp>
        <p:sp>
          <p:nvSpPr>
            <p:cNvPr id="14" name="TextBox 13">
              <a:extLst>
                <a:ext uri="{FF2B5EF4-FFF2-40B4-BE49-F238E27FC236}">
                  <a16:creationId xmlns:a16="http://schemas.microsoft.com/office/drawing/2014/main" id="{AA84894C-8AE5-4E49-A142-2392F7CD9698}"/>
                </a:ext>
              </a:extLst>
            </p:cNvPr>
            <p:cNvSpPr txBox="1"/>
            <p:nvPr/>
          </p:nvSpPr>
          <p:spPr>
            <a:xfrm>
              <a:off x="2015620" y="3197605"/>
              <a:ext cx="927007" cy="150884"/>
            </a:xfrm>
            <a:prstGeom prst="rect">
              <a:avLst/>
            </a:prstGeom>
            <a:noFill/>
          </p:spPr>
          <p:txBody>
            <a:bodyPr wrap="square" rtlCol="0">
              <a:spAutoFit/>
            </a:bodyPr>
            <a:lstStyle/>
            <a:p>
              <a:r>
                <a:rPr lang="en-IE" sz="1100" b="1" i="1" dirty="0">
                  <a:solidFill>
                    <a:schemeClr val="accent3">
                      <a:lumMod val="75000"/>
                    </a:schemeClr>
                  </a:solidFill>
                </a:rPr>
                <a:t>Properties Panel</a:t>
              </a:r>
            </a:p>
          </p:txBody>
        </p:sp>
      </p:grpSp>
      <p:grpSp>
        <p:nvGrpSpPr>
          <p:cNvPr id="18" name="Group 17">
            <a:extLst>
              <a:ext uri="{FF2B5EF4-FFF2-40B4-BE49-F238E27FC236}">
                <a16:creationId xmlns:a16="http://schemas.microsoft.com/office/drawing/2014/main" id="{AB155A73-6D78-47F1-8E6B-0990A0ECB116}"/>
              </a:ext>
            </a:extLst>
          </p:cNvPr>
          <p:cNvGrpSpPr/>
          <p:nvPr/>
        </p:nvGrpSpPr>
        <p:grpSpPr>
          <a:xfrm>
            <a:off x="8744988" y="1544680"/>
            <a:ext cx="1202573" cy="4673422"/>
            <a:chOff x="8744988" y="1544680"/>
            <a:chExt cx="1202573" cy="4673422"/>
          </a:xfrm>
        </p:grpSpPr>
        <p:sp>
          <p:nvSpPr>
            <p:cNvPr id="16" name="Rectangle 15">
              <a:extLst>
                <a:ext uri="{FF2B5EF4-FFF2-40B4-BE49-F238E27FC236}">
                  <a16:creationId xmlns:a16="http://schemas.microsoft.com/office/drawing/2014/main" id="{6EF086ED-C1D4-4FA4-871A-E89CA3E70147}"/>
                </a:ext>
              </a:extLst>
            </p:cNvPr>
            <p:cNvSpPr/>
            <p:nvPr/>
          </p:nvSpPr>
          <p:spPr bwMode="auto">
            <a:xfrm>
              <a:off x="8786552" y="1544680"/>
              <a:ext cx="1119447" cy="4673422"/>
            </a:xfrm>
            <a:prstGeom prst="rect">
              <a:avLst/>
            </a:prstGeom>
            <a:solidFill>
              <a:srgbClr val="0083A9">
                <a:alpha val="25098"/>
              </a:srgb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E" sz="2400" b="0" i="0" u="none" strike="noStrike" cap="none" normalizeH="0" baseline="0">
                <a:ln>
                  <a:noFill/>
                </a:ln>
                <a:solidFill>
                  <a:schemeClr val="bg1"/>
                </a:solidFill>
                <a:effectLst/>
                <a:latin typeface="Arial" charset="0"/>
                <a:ea typeface="ＭＳ Ｐゴシック" pitchFamily="108" charset="-128"/>
              </a:endParaRPr>
            </a:p>
          </p:txBody>
        </p:sp>
        <p:sp>
          <p:nvSpPr>
            <p:cNvPr id="17" name="TextBox 16">
              <a:extLst>
                <a:ext uri="{FF2B5EF4-FFF2-40B4-BE49-F238E27FC236}">
                  <a16:creationId xmlns:a16="http://schemas.microsoft.com/office/drawing/2014/main" id="{91424595-A0C5-442D-9A60-15AFF606DBC1}"/>
                </a:ext>
              </a:extLst>
            </p:cNvPr>
            <p:cNvSpPr txBox="1"/>
            <p:nvPr/>
          </p:nvSpPr>
          <p:spPr>
            <a:xfrm>
              <a:off x="8744988" y="5895959"/>
              <a:ext cx="1202573" cy="261610"/>
            </a:xfrm>
            <a:prstGeom prst="rect">
              <a:avLst/>
            </a:prstGeom>
            <a:noFill/>
          </p:spPr>
          <p:txBody>
            <a:bodyPr wrap="none" rtlCol="0">
              <a:spAutoFit/>
            </a:bodyPr>
            <a:lstStyle/>
            <a:p>
              <a:r>
                <a:rPr lang="en-IE" sz="1100" b="1" i="1" dirty="0">
                  <a:solidFill>
                    <a:schemeClr val="accent3">
                      <a:lumMod val="75000"/>
                    </a:schemeClr>
                  </a:solidFill>
                </a:rPr>
                <a:t>Stage Libraries</a:t>
              </a:r>
            </a:p>
          </p:txBody>
        </p:sp>
      </p:grpSp>
      <p:grpSp>
        <p:nvGrpSpPr>
          <p:cNvPr id="50" name="Group 49">
            <a:extLst>
              <a:ext uri="{FF2B5EF4-FFF2-40B4-BE49-F238E27FC236}">
                <a16:creationId xmlns:a16="http://schemas.microsoft.com/office/drawing/2014/main" id="{BA830C48-DC6A-4B1A-9960-FA3D4A1FEE46}"/>
              </a:ext>
            </a:extLst>
          </p:cNvPr>
          <p:cNvGrpSpPr/>
          <p:nvPr/>
        </p:nvGrpSpPr>
        <p:grpSpPr>
          <a:xfrm>
            <a:off x="3965606" y="2183207"/>
            <a:ext cx="6178488" cy="261610"/>
            <a:chOff x="3965606" y="2183207"/>
            <a:chExt cx="6178488" cy="261610"/>
          </a:xfrm>
        </p:grpSpPr>
        <p:sp>
          <p:nvSpPr>
            <p:cNvPr id="35" name="TextBox 34">
              <a:extLst>
                <a:ext uri="{FF2B5EF4-FFF2-40B4-BE49-F238E27FC236}">
                  <a16:creationId xmlns:a16="http://schemas.microsoft.com/office/drawing/2014/main" id="{3386704A-A9ED-4C30-AEF5-D50BEF6A96EE}"/>
                </a:ext>
              </a:extLst>
            </p:cNvPr>
            <p:cNvSpPr txBox="1"/>
            <p:nvPr/>
          </p:nvSpPr>
          <p:spPr>
            <a:xfrm rot="18994076">
              <a:off x="3965606" y="2183207"/>
              <a:ext cx="2344370" cy="261610"/>
            </a:xfrm>
            <a:prstGeom prst="rect">
              <a:avLst/>
            </a:prstGeom>
            <a:noFill/>
          </p:spPr>
          <p:txBody>
            <a:bodyPr wrap="square" rtlCol="0">
              <a:spAutoFit/>
            </a:bodyPr>
            <a:lstStyle/>
            <a:p>
              <a:pPr algn="r"/>
              <a:r>
                <a:rPr lang="en-IE" sz="1100" b="1" i="1" dirty="0">
                  <a:solidFill>
                    <a:schemeClr val="accent3">
                      <a:lumMod val="75000"/>
                    </a:schemeClr>
                  </a:solidFill>
                </a:rPr>
                <a:t>Additional Pipeline Actions</a:t>
              </a:r>
            </a:p>
          </p:txBody>
        </p:sp>
        <p:sp>
          <p:nvSpPr>
            <p:cNvPr id="41" name="TextBox 40">
              <a:extLst>
                <a:ext uri="{FF2B5EF4-FFF2-40B4-BE49-F238E27FC236}">
                  <a16:creationId xmlns:a16="http://schemas.microsoft.com/office/drawing/2014/main" id="{AEEDBF6E-D50A-40DB-8223-3C7078E08971}"/>
                </a:ext>
              </a:extLst>
            </p:cNvPr>
            <p:cNvSpPr txBox="1"/>
            <p:nvPr/>
          </p:nvSpPr>
          <p:spPr>
            <a:xfrm rot="18994076">
              <a:off x="4304818" y="2183207"/>
              <a:ext cx="2344370" cy="261610"/>
            </a:xfrm>
            <a:prstGeom prst="rect">
              <a:avLst/>
            </a:prstGeom>
            <a:noFill/>
          </p:spPr>
          <p:txBody>
            <a:bodyPr wrap="square" rtlCol="0">
              <a:spAutoFit/>
            </a:bodyPr>
            <a:lstStyle/>
            <a:p>
              <a:pPr algn="r"/>
              <a:r>
                <a:rPr lang="en-IE" sz="1100" b="1" i="1" dirty="0">
                  <a:solidFill>
                    <a:schemeClr val="accent3">
                      <a:lumMod val="75000"/>
                    </a:schemeClr>
                  </a:solidFill>
                </a:rPr>
                <a:t>View Log</a:t>
              </a:r>
            </a:p>
          </p:txBody>
        </p:sp>
        <p:sp>
          <p:nvSpPr>
            <p:cNvPr id="42" name="TextBox 41">
              <a:extLst>
                <a:ext uri="{FF2B5EF4-FFF2-40B4-BE49-F238E27FC236}">
                  <a16:creationId xmlns:a16="http://schemas.microsoft.com/office/drawing/2014/main" id="{64C3070C-2C18-4C87-9A7F-A4122356E88F}"/>
                </a:ext>
              </a:extLst>
            </p:cNvPr>
            <p:cNvSpPr txBox="1"/>
            <p:nvPr/>
          </p:nvSpPr>
          <p:spPr>
            <a:xfrm rot="18994076">
              <a:off x="5003744" y="2183207"/>
              <a:ext cx="2344370" cy="261610"/>
            </a:xfrm>
            <a:prstGeom prst="rect">
              <a:avLst/>
            </a:prstGeom>
            <a:noFill/>
          </p:spPr>
          <p:txBody>
            <a:bodyPr wrap="square" rtlCol="0">
              <a:spAutoFit/>
            </a:bodyPr>
            <a:lstStyle/>
            <a:p>
              <a:pPr algn="r"/>
              <a:r>
                <a:rPr lang="en-IE" sz="1100" b="1" i="1" dirty="0">
                  <a:solidFill>
                    <a:schemeClr val="accent3">
                      <a:lumMod val="75000"/>
                    </a:schemeClr>
                  </a:solidFill>
                </a:rPr>
                <a:t>Undo / Redo / Delete</a:t>
              </a:r>
            </a:p>
          </p:txBody>
        </p:sp>
        <p:sp>
          <p:nvSpPr>
            <p:cNvPr id="43" name="TextBox 42">
              <a:extLst>
                <a:ext uri="{FF2B5EF4-FFF2-40B4-BE49-F238E27FC236}">
                  <a16:creationId xmlns:a16="http://schemas.microsoft.com/office/drawing/2014/main" id="{9E8DC492-4A41-40B1-A183-527ADFAD7861}"/>
                </a:ext>
              </a:extLst>
            </p:cNvPr>
            <p:cNvSpPr txBox="1"/>
            <p:nvPr/>
          </p:nvSpPr>
          <p:spPr>
            <a:xfrm rot="18994076">
              <a:off x="5639878" y="2183207"/>
              <a:ext cx="2344370" cy="261610"/>
            </a:xfrm>
            <a:prstGeom prst="rect">
              <a:avLst/>
            </a:prstGeom>
            <a:noFill/>
          </p:spPr>
          <p:txBody>
            <a:bodyPr wrap="square" rtlCol="0">
              <a:spAutoFit/>
            </a:bodyPr>
            <a:lstStyle/>
            <a:p>
              <a:pPr algn="r"/>
              <a:r>
                <a:rPr lang="en-IE" sz="1100" b="1" i="1" dirty="0">
                  <a:solidFill>
                    <a:schemeClr val="accent3">
                      <a:lumMod val="75000"/>
                    </a:schemeClr>
                  </a:solidFill>
                </a:rPr>
                <a:t>Duplicate Stage</a:t>
              </a:r>
            </a:p>
          </p:txBody>
        </p:sp>
        <p:sp>
          <p:nvSpPr>
            <p:cNvPr id="44" name="TextBox 43">
              <a:extLst>
                <a:ext uri="{FF2B5EF4-FFF2-40B4-BE49-F238E27FC236}">
                  <a16:creationId xmlns:a16="http://schemas.microsoft.com/office/drawing/2014/main" id="{2148E836-0814-4C4B-B652-9427685EB7C2}"/>
                </a:ext>
              </a:extLst>
            </p:cNvPr>
            <p:cNvSpPr txBox="1"/>
            <p:nvPr/>
          </p:nvSpPr>
          <p:spPr>
            <a:xfrm rot="18994076">
              <a:off x="6010594" y="2183207"/>
              <a:ext cx="2344370" cy="261610"/>
            </a:xfrm>
            <a:prstGeom prst="rect">
              <a:avLst/>
            </a:prstGeom>
            <a:noFill/>
          </p:spPr>
          <p:txBody>
            <a:bodyPr wrap="square" rtlCol="0">
              <a:spAutoFit/>
            </a:bodyPr>
            <a:lstStyle/>
            <a:p>
              <a:pPr algn="r"/>
              <a:r>
                <a:rPr lang="en-IE" sz="1100" b="1" i="1" dirty="0">
                  <a:solidFill>
                    <a:schemeClr val="accent3">
                      <a:lumMod val="75000"/>
                    </a:schemeClr>
                  </a:solidFill>
                </a:rPr>
                <a:t>Auto-Arrange</a:t>
              </a:r>
            </a:p>
          </p:txBody>
        </p:sp>
        <p:sp>
          <p:nvSpPr>
            <p:cNvPr id="45" name="TextBox 44">
              <a:extLst>
                <a:ext uri="{FF2B5EF4-FFF2-40B4-BE49-F238E27FC236}">
                  <a16:creationId xmlns:a16="http://schemas.microsoft.com/office/drawing/2014/main" id="{5E0D0D3D-0B99-4069-BE20-A0A3BD6EB033}"/>
                </a:ext>
              </a:extLst>
            </p:cNvPr>
            <p:cNvSpPr txBox="1"/>
            <p:nvPr/>
          </p:nvSpPr>
          <p:spPr>
            <a:xfrm rot="18994076">
              <a:off x="6381310" y="2183207"/>
              <a:ext cx="2344370" cy="261610"/>
            </a:xfrm>
            <a:prstGeom prst="rect">
              <a:avLst/>
            </a:prstGeom>
            <a:noFill/>
          </p:spPr>
          <p:txBody>
            <a:bodyPr wrap="square" rtlCol="0">
              <a:spAutoFit/>
            </a:bodyPr>
            <a:lstStyle/>
            <a:p>
              <a:pPr algn="r"/>
              <a:r>
                <a:rPr lang="en-IE" sz="1100" b="1" i="1" dirty="0">
                  <a:solidFill>
                    <a:schemeClr val="accent3">
                      <a:lumMod val="75000"/>
                    </a:schemeClr>
                  </a:solidFill>
                </a:rPr>
                <a:t>Run Preview</a:t>
              </a:r>
            </a:p>
          </p:txBody>
        </p:sp>
        <p:sp>
          <p:nvSpPr>
            <p:cNvPr id="46" name="TextBox 45">
              <a:extLst>
                <a:ext uri="{FF2B5EF4-FFF2-40B4-BE49-F238E27FC236}">
                  <a16:creationId xmlns:a16="http://schemas.microsoft.com/office/drawing/2014/main" id="{2F5D318E-3E66-45DC-87E1-BF322E22A8A7}"/>
                </a:ext>
              </a:extLst>
            </p:cNvPr>
            <p:cNvSpPr txBox="1"/>
            <p:nvPr/>
          </p:nvSpPr>
          <p:spPr>
            <a:xfrm rot="18994076">
              <a:off x="6765589" y="2183207"/>
              <a:ext cx="2344370" cy="261610"/>
            </a:xfrm>
            <a:prstGeom prst="rect">
              <a:avLst/>
            </a:prstGeom>
            <a:noFill/>
          </p:spPr>
          <p:txBody>
            <a:bodyPr wrap="square" rtlCol="0">
              <a:spAutoFit/>
            </a:bodyPr>
            <a:lstStyle/>
            <a:p>
              <a:pPr algn="r"/>
              <a:r>
                <a:rPr lang="en-IE" sz="1100" b="1" i="1" dirty="0">
                  <a:solidFill>
                    <a:schemeClr val="accent3">
                      <a:lumMod val="75000"/>
                    </a:schemeClr>
                  </a:solidFill>
                </a:rPr>
                <a:t>Validate</a:t>
              </a:r>
            </a:p>
          </p:txBody>
        </p:sp>
        <p:sp>
          <p:nvSpPr>
            <p:cNvPr id="47" name="TextBox 46">
              <a:extLst>
                <a:ext uri="{FF2B5EF4-FFF2-40B4-BE49-F238E27FC236}">
                  <a16:creationId xmlns:a16="http://schemas.microsoft.com/office/drawing/2014/main" id="{AFCC14A4-754B-4712-ADF9-7A1AC218A7DA}"/>
                </a:ext>
              </a:extLst>
            </p:cNvPr>
            <p:cNvSpPr txBox="1"/>
            <p:nvPr/>
          </p:nvSpPr>
          <p:spPr>
            <a:xfrm rot="18994076">
              <a:off x="7102277" y="2183207"/>
              <a:ext cx="2344370" cy="261610"/>
            </a:xfrm>
            <a:prstGeom prst="rect">
              <a:avLst/>
            </a:prstGeom>
            <a:noFill/>
          </p:spPr>
          <p:txBody>
            <a:bodyPr wrap="square" rtlCol="0">
              <a:spAutoFit/>
            </a:bodyPr>
            <a:lstStyle/>
            <a:p>
              <a:pPr algn="r"/>
              <a:r>
                <a:rPr lang="en-IE" sz="1100" b="1" i="1" dirty="0">
                  <a:solidFill>
                    <a:schemeClr val="accent3">
                      <a:lumMod val="75000"/>
                    </a:schemeClr>
                  </a:solidFill>
                </a:rPr>
                <a:t>Start</a:t>
              </a:r>
            </a:p>
          </p:txBody>
        </p:sp>
        <p:sp>
          <p:nvSpPr>
            <p:cNvPr id="48" name="TextBox 47">
              <a:extLst>
                <a:ext uri="{FF2B5EF4-FFF2-40B4-BE49-F238E27FC236}">
                  <a16:creationId xmlns:a16="http://schemas.microsoft.com/office/drawing/2014/main" id="{BC7BBD06-26BA-459A-903C-DBE887B103E7}"/>
                </a:ext>
              </a:extLst>
            </p:cNvPr>
            <p:cNvSpPr txBox="1"/>
            <p:nvPr/>
          </p:nvSpPr>
          <p:spPr>
            <a:xfrm rot="18994076">
              <a:off x="7490813" y="2183207"/>
              <a:ext cx="2344370" cy="261610"/>
            </a:xfrm>
            <a:prstGeom prst="rect">
              <a:avLst/>
            </a:prstGeom>
            <a:noFill/>
          </p:spPr>
          <p:txBody>
            <a:bodyPr wrap="square" rtlCol="0">
              <a:spAutoFit/>
            </a:bodyPr>
            <a:lstStyle/>
            <a:p>
              <a:pPr algn="r"/>
              <a:r>
                <a:rPr lang="en-IE" sz="1100" b="1" i="1" dirty="0">
                  <a:solidFill>
                    <a:schemeClr val="accent3">
                      <a:lumMod val="75000"/>
                    </a:schemeClr>
                  </a:solidFill>
                </a:rPr>
                <a:t>Share</a:t>
              </a:r>
            </a:p>
          </p:txBody>
        </p:sp>
        <p:sp>
          <p:nvSpPr>
            <p:cNvPr id="49" name="TextBox 48">
              <a:extLst>
                <a:ext uri="{FF2B5EF4-FFF2-40B4-BE49-F238E27FC236}">
                  <a16:creationId xmlns:a16="http://schemas.microsoft.com/office/drawing/2014/main" id="{7BAF8988-C0BC-4BEC-8BC5-216DE1FC5847}"/>
                </a:ext>
              </a:extLst>
            </p:cNvPr>
            <p:cNvSpPr txBox="1"/>
            <p:nvPr/>
          </p:nvSpPr>
          <p:spPr>
            <a:xfrm rot="18994076">
              <a:off x="7799724" y="2183207"/>
              <a:ext cx="2344370" cy="261610"/>
            </a:xfrm>
            <a:prstGeom prst="rect">
              <a:avLst/>
            </a:prstGeom>
            <a:noFill/>
          </p:spPr>
          <p:txBody>
            <a:bodyPr wrap="square" rtlCol="0">
              <a:spAutoFit/>
            </a:bodyPr>
            <a:lstStyle/>
            <a:p>
              <a:pPr algn="r"/>
              <a:r>
                <a:rPr lang="en-IE" sz="1100" b="1" i="1" dirty="0">
                  <a:solidFill>
                    <a:schemeClr val="accent3">
                      <a:lumMod val="75000"/>
                    </a:schemeClr>
                  </a:solidFill>
                </a:rPr>
                <a:t>Toggle Stage Libraries</a:t>
              </a:r>
            </a:p>
          </p:txBody>
        </p:sp>
      </p:grpSp>
    </p:spTree>
    <p:extLst>
      <p:ext uri="{BB962C8B-B14F-4D97-AF65-F5344CB8AC3E}">
        <p14:creationId xmlns:p14="http://schemas.microsoft.com/office/powerpoint/2010/main" val="221129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on_PowerPoint_Template_NoImage-3-0">
  <a:themeElements>
    <a:clrScheme name="Aon PowerPoint Color Scheme">
      <a:dk1>
        <a:srgbClr val="000000"/>
      </a:dk1>
      <a:lt1>
        <a:srgbClr val="FFFFFF"/>
      </a:lt1>
      <a:dk2>
        <a:srgbClr val="E11B22"/>
      </a:dk2>
      <a:lt2>
        <a:srgbClr val="4D4F53"/>
      </a:lt2>
      <a:accent1>
        <a:srgbClr val="D3CD8B"/>
      </a:accent1>
      <a:accent2>
        <a:srgbClr val="7AB800"/>
      </a:accent2>
      <a:accent3>
        <a:srgbClr val="00338D"/>
      </a:accent3>
      <a:accent4>
        <a:srgbClr val="0083A9"/>
      </a:accent4>
      <a:accent5>
        <a:srgbClr val="4D4F53"/>
      </a:accent5>
      <a:accent6>
        <a:srgbClr val="F0AB00"/>
      </a:accent6>
      <a:hlink>
        <a:srgbClr val="00338D"/>
      </a:hlink>
      <a:folHlink>
        <a:srgbClr val="0083A9"/>
      </a:folHlink>
    </a:clrScheme>
    <a:fontScheme name="Aon_PowerPoint_Template_NoImage-3-0">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08" charset="-128"/>
          </a:defRPr>
        </a:defPPr>
      </a:lstStyle>
    </a:lnDef>
  </a:objectDefaults>
  <a:extraClrSchemeLst>
    <a:extraClrScheme>
      <a:clrScheme name="Aon_PowerPoint_Template_NoImage-3-0 1">
        <a:dk1>
          <a:srgbClr val="000000"/>
        </a:dk1>
        <a:lt1>
          <a:srgbClr val="FFFFFF"/>
        </a:lt1>
        <a:dk2>
          <a:srgbClr val="5EB6E4"/>
        </a:dk2>
        <a:lt2>
          <a:srgbClr val="4D4F53"/>
        </a:lt2>
        <a:accent1>
          <a:srgbClr val="C9CAC8"/>
        </a:accent1>
        <a:accent2>
          <a:srgbClr val="7AB800"/>
        </a:accent2>
        <a:accent3>
          <a:srgbClr val="FFFFFF"/>
        </a:accent3>
        <a:accent4>
          <a:srgbClr val="000000"/>
        </a:accent4>
        <a:accent5>
          <a:srgbClr val="E1E1E0"/>
        </a:accent5>
        <a:accent6>
          <a:srgbClr val="6EA600"/>
        </a:accent6>
        <a:hlink>
          <a:srgbClr val="F0AB00"/>
        </a:hlink>
        <a:folHlink>
          <a:srgbClr val="D3CD8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ubpages">
  <a:themeElements>
    <a:clrScheme name="an">
      <a:dk1>
        <a:srgbClr val="000000"/>
      </a:dk1>
      <a:lt1>
        <a:sysClr val="window" lastClr="FFFFFF"/>
      </a:lt1>
      <a:dk2>
        <a:srgbClr val="4D4F53"/>
      </a:dk2>
      <a:lt2>
        <a:srgbClr val="C9CAC8"/>
      </a:lt2>
      <a:accent1>
        <a:srgbClr val="FF1B22"/>
      </a:accent1>
      <a:accent2>
        <a:srgbClr val="F0AB50"/>
      </a:accent2>
      <a:accent3>
        <a:srgbClr val="7AB850"/>
      </a:accent3>
      <a:accent4>
        <a:srgbClr val="5EB6E4"/>
      </a:accent4>
      <a:accent5>
        <a:srgbClr val="0083A9"/>
      </a:accent5>
      <a:accent6>
        <a:srgbClr val="4F4C25"/>
      </a:accent6>
      <a:hlink>
        <a:srgbClr val="0039A6"/>
      </a:hlink>
      <a:folHlink>
        <a:srgbClr val="6E267B"/>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template_aon - pre-final guide aj.potx" id="{740FBCBF-E22F-4F1E-B004-2634FDF74E76}" vid="{3A670E7E-2942-486D-BBEE-A1DED9B933F4}"/>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E25C8A6035A8D42A20C7E3D6438EB07" ma:contentTypeVersion="3" ma:contentTypeDescription="Create a new document." ma:contentTypeScope="" ma:versionID="c38a499fb2bab53ea93df6665e76a8d6">
  <xsd:schema xmlns:xsd="http://www.w3.org/2001/XMLSchema" xmlns:xs="http://www.w3.org/2001/XMLSchema" xmlns:p="http://schemas.microsoft.com/office/2006/metadata/properties" xmlns:ns2="http://schemas.microsoft.com/sharepoint/v3/fields" xmlns:ns3="2a64ba63-43cb-42a7-883b-1948442df303" xmlns:ns4="http://schemas.microsoft.com/sharepoint/v4" targetNamespace="http://schemas.microsoft.com/office/2006/metadata/properties" ma:root="true" ma:fieldsID="70ea855ef593767adeb798a6d99a1453" ns2:_="" ns3:_="" ns4:_="">
    <xsd:import namespace="http://schemas.microsoft.com/sharepoint/v3/fields"/>
    <xsd:import namespace="2a64ba63-43cb-42a7-883b-1948442df303"/>
    <xsd:import namespace="http://schemas.microsoft.com/sharepoint/v4"/>
    <xsd:element name="properties">
      <xsd:complexType>
        <xsd:sequence>
          <xsd:element name="documentManagement">
            <xsd:complexType>
              <xsd:all>
                <xsd:element ref="ns2:_DCDateCreated" minOccurs="0"/>
                <xsd:element ref="ns3:Upload_x0020_date" minOccurs="0"/>
                <xsd:element ref="ns4: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Created" ma:index="2" nillable="true" ma:displayName="Date Created" ma:description="The date on which this resource was created" ma:format="DateTime" ma:internalName="_DCDateCreat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a64ba63-43cb-42a7-883b-1948442df303" elementFormDefault="qualified">
    <xsd:import namespace="http://schemas.microsoft.com/office/2006/documentManagement/types"/>
    <xsd:import namespace="http://schemas.microsoft.com/office/infopath/2007/PartnerControls"/>
    <xsd:element name="Upload_x0020_date" ma:index="3" nillable="true" ma:displayName="Upload date" ma:format="DateTime" ma:internalName="Upload_x0020_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0"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Upload_x0020_date xmlns="2a64ba63-43cb-42a7-883b-1948442df303" xsi:nil="true"/>
    <IconOverlay xmlns="http://schemas.microsoft.com/sharepoint/v4" xsi:nil="true"/>
    <_DCDateCreated xmlns="http://schemas.microsoft.com/sharepoint/v3/fields"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282544-19D7-49A1-9D4D-A88EBE0812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a64ba63-43cb-42a7-883b-1948442df303"/>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88E8336-DF0D-40F8-90D1-A064A3F738B5}">
  <ds:schemaRefs>
    <ds:schemaRef ds:uri="http://schemas.microsoft.com/office/2006/documentManagement/types"/>
    <ds:schemaRef ds:uri="http://schemas.microsoft.com/office/2006/metadata/properties"/>
    <ds:schemaRef ds:uri="http://schemas.microsoft.com/sharepoint/v3/fields"/>
    <ds:schemaRef ds:uri="http://purl.org/dc/elements/1.1/"/>
    <ds:schemaRef ds:uri="http://www.w3.org/XML/1998/namespace"/>
    <ds:schemaRef ds:uri="http://purl.org/dc/terms/"/>
    <ds:schemaRef ds:uri="http://schemas.microsoft.com/office/infopath/2007/PartnerControls"/>
    <ds:schemaRef ds:uri="http://schemas.openxmlformats.org/package/2006/metadata/core-properties"/>
    <ds:schemaRef ds:uri="http://schemas.microsoft.com/sharepoint/v4"/>
    <ds:schemaRef ds:uri="2a64ba63-43cb-42a7-883b-1948442df303"/>
    <ds:schemaRef ds:uri="http://purl.org/dc/dcmitype/"/>
  </ds:schemaRefs>
</ds:datastoreItem>
</file>

<file path=customXml/itemProps3.xml><?xml version="1.0" encoding="utf-8"?>
<ds:datastoreItem xmlns:ds="http://schemas.openxmlformats.org/officeDocument/2006/customXml" ds:itemID="{E3C8F6FD-49D6-40FB-AEAB-B94CD85A9E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Aon Presentation Teamplate</Template>
  <TotalTime>1764</TotalTime>
  <Words>2646</Words>
  <Application>Microsoft Office PowerPoint</Application>
  <PresentationFormat>A4 Paper (210x297 mm)</PresentationFormat>
  <Paragraphs>436</Paragraphs>
  <Slides>39</Slides>
  <Notes>17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39</vt:i4>
      </vt:variant>
    </vt:vector>
  </HeadingPairs>
  <TitlesOfParts>
    <vt:vector size="48" baseType="lpstr">
      <vt:lpstr>ＭＳ Ｐゴシック</vt:lpstr>
      <vt:lpstr>Arial</vt:lpstr>
      <vt:lpstr>Calibri</vt:lpstr>
      <vt:lpstr>Courier New</vt:lpstr>
      <vt:lpstr>proxima-nova</vt:lpstr>
      <vt:lpstr>Verdana</vt:lpstr>
      <vt:lpstr>Wingdings</vt:lpstr>
      <vt:lpstr>Aon_PowerPoint_Template_NoImage-3-0</vt:lpstr>
      <vt:lpstr>subpages</vt:lpstr>
      <vt:lpstr>      Cristian Varela Snr. Data Architect @ Aon Centre of Innovation and Analytics (ACIA) cristian.varela@aon.ie</vt:lpstr>
      <vt:lpstr>Content</vt:lpstr>
      <vt:lpstr>whoami.py</vt:lpstr>
      <vt:lpstr>What is StreamSets?</vt:lpstr>
      <vt:lpstr>StreamSets Data Collector</vt:lpstr>
      <vt:lpstr>Data Collector Installation &amp; Minimum Requirements</vt:lpstr>
      <vt:lpstr>SDC Management UI</vt:lpstr>
      <vt:lpstr>Pipelines Design in StreamSets</vt:lpstr>
      <vt:lpstr>Pipeline Designer UI</vt:lpstr>
      <vt:lpstr>Step by step pipeline creation</vt:lpstr>
      <vt:lpstr>Running Pipelines</vt:lpstr>
      <vt:lpstr>Resetting Origin</vt:lpstr>
      <vt:lpstr>View Flowing Data - Snapshots</vt:lpstr>
      <vt:lpstr>Running Previews – Configuration</vt:lpstr>
      <vt:lpstr>Running Previews – View Snapshots</vt:lpstr>
      <vt:lpstr>Error Handling</vt:lpstr>
      <vt:lpstr>Error Handling - Configuration</vt:lpstr>
      <vt:lpstr>SDC Expression Language</vt:lpstr>
      <vt:lpstr>SDC Expression Functions</vt:lpstr>
      <vt:lpstr>Branching, Splitting &amp; Merging Streams</vt:lpstr>
      <vt:lpstr>Pipeline Config - General</vt:lpstr>
      <vt:lpstr>Pipeline Config – Runtime Parameters</vt:lpstr>
      <vt:lpstr>Event Generation</vt:lpstr>
      <vt:lpstr>Events Framework – Pipeline Events</vt:lpstr>
      <vt:lpstr>Events Framework – Stage Events</vt:lpstr>
      <vt:lpstr>Whole File Processing</vt:lpstr>
      <vt:lpstr>Whole File Post Processing</vt:lpstr>
      <vt:lpstr>Microservice Pipelines</vt:lpstr>
      <vt:lpstr>Configuring &amp; Using the Microservice Pipeline </vt:lpstr>
      <vt:lpstr>RESTful API</vt:lpstr>
      <vt:lpstr>Notifications</vt:lpstr>
      <vt:lpstr>Alerts</vt:lpstr>
      <vt:lpstr>Integration with Secrets Managers</vt:lpstr>
      <vt:lpstr>Advanced Topic - Custom Stages - Jython</vt:lpstr>
      <vt:lpstr>Advanced Topic - RPC</vt:lpstr>
      <vt:lpstr>Advance Topics – RPC Patterns</vt:lpstr>
      <vt:lpstr>Advanced Topic – Installing Libraries</vt:lpstr>
      <vt:lpstr>Enterprise Features</vt:lpstr>
      <vt:lpstr>Code Examples and instructions </vt:lpstr>
    </vt:vector>
  </TitlesOfParts>
  <Company>Aon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Cristian Varela Snr. Data Architect @ Aon Centre of Innovation and Analytics (ACIA) cristian.varela@aon.ie</dc:title>
  <dc:creator>Cristian Varela</dc:creator>
  <cp:lastModifiedBy>Cristian Varela</cp:lastModifiedBy>
  <cp:revision>128</cp:revision>
  <cp:lastPrinted>2015-05-18T16:32:39Z</cp:lastPrinted>
  <dcterms:created xsi:type="dcterms:W3CDTF">2018-12-11T14:36:42Z</dcterms:created>
  <dcterms:modified xsi:type="dcterms:W3CDTF">2019-01-14T19:19:19Z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0x0101004E25C8A6035A8D42A20C7E3D6438EB07</vt:lpwstr>
  </property>
</Properties>
</file>